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slides/slide2.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ppt/notesSlides/notesSlide15.xml" ContentType="application/vnd.openxmlformats-officedocument.presentationml.notesSlide+xml"/>
  <Override PartName="/ppt/notesSlides/notesSlide16.xml" ContentType="application/vnd.openxmlformats-officedocument.presentationml.notesSlide+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slideLayouts/slideLayout10.xml" ContentType="application/vnd.openxmlformats-officedocument.presentationml.slideLayout+xml"/>
  <Default Extension="gif" ContentType="image/gif"/>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10.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Override PartName="/ppt/slides/slide5.xml" ContentType="application/vnd.openxmlformats-officedocument.presentationml.slide+xml"/>
  <Override PartName="/ppt/slideLayouts/slideLayout7.xml" ContentType="application/vnd.openxmlformats-officedocument.presentationml.slideLayout+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Layouts/slideLayout3.xml" ContentType="application/vnd.openxmlformats-officedocument.presentationml.slideLayout+xml"/>
  <Default Extension="emf" ContentType="image/x-emf"/>
  <Override PartName="/ppt/notesSlides/notesSlide17.xml" ContentType="application/vnd.openxmlformats-officedocument.presentationml.notesSlide+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4" r:id="rId1"/>
  </p:sldMasterIdLst>
  <p:notesMasterIdLst>
    <p:notesMasterId r:id="rId20"/>
  </p:notesMasterIdLst>
  <p:sldIdLst>
    <p:sldId id="256" r:id="rId2"/>
    <p:sldId id="257" r:id="rId3"/>
    <p:sldId id="266" r:id="rId4"/>
    <p:sldId id="258" r:id="rId5"/>
    <p:sldId id="259" r:id="rId6"/>
    <p:sldId id="260" r:id="rId7"/>
    <p:sldId id="265" r:id="rId8"/>
    <p:sldId id="264" r:id="rId9"/>
    <p:sldId id="262" r:id="rId10"/>
    <p:sldId id="267" r:id="rId11"/>
    <p:sldId id="268" r:id="rId12"/>
    <p:sldId id="263" r:id="rId13"/>
    <p:sldId id="269" r:id="rId14"/>
    <p:sldId id="270" r:id="rId15"/>
    <p:sldId id="271" r:id="rId16"/>
    <p:sldId id="272" r:id="rId17"/>
    <p:sldId id="273" r:id="rId18"/>
    <p:sldId id="274" r:id="rId19"/>
  </p:sldIdLst>
  <p:sldSz cx="9144000" cy="6858000" type="screen4x3"/>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620"/>
    <p:restoredTop sz="71512" autoAdjust="0"/>
  </p:normalViewPr>
  <p:slideViewPr>
    <p:cSldViewPr>
      <p:cViewPr varScale="1">
        <p:scale>
          <a:sx n="37" d="100"/>
          <a:sy n="37" d="100"/>
        </p:scale>
        <p:origin x="-1637" y="-91"/>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1D9BDD00-487F-4409-A0EB-7618E27C3A4C}" type="datetimeFigureOut">
              <a:rPr lang="en-US" smtClean="0"/>
              <a:pPr/>
              <a:t>14/06/2012</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E2B7C528-B078-42EB-BE32-CCE35D66F6A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a:t>
            </a:fld>
            <a:endParaRPr lang="en-US"/>
          </a:p>
        </p:txBody>
      </p:sp>
    </p:spTree>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10</a:t>
            </a:fld>
            <a:endParaRPr lang="en-US"/>
          </a:p>
        </p:txBody>
      </p:sp>
    </p:spTree>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11</a:t>
            </a:fld>
            <a:endParaRPr lang="en-US"/>
          </a:p>
        </p:txBody>
      </p:sp>
    </p:spTree>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ambit of universal health coverage will</a:t>
            </a:r>
          </a:p>
          <a:p>
            <a:r>
              <a:rPr lang="en-US" dirty="0" smtClean="0"/>
              <a:t>include not only the poor, but also includes those that relatively better off, so that they have an interest in</a:t>
            </a:r>
          </a:p>
          <a:p>
            <a:r>
              <a:rPr lang="en-US" dirty="0" smtClean="0"/>
              <a:t>building and benefiting from an efficient and equitable health system.</a:t>
            </a:r>
          </a:p>
          <a:p>
            <a:r>
              <a:rPr lang="en-US" dirty="0" smtClean="0"/>
              <a:t>The democratization of healthcare through UHC should enable individuals, groups and communities</a:t>
            </a:r>
          </a:p>
          <a:p>
            <a:r>
              <a:rPr lang="en-US" dirty="0" smtClean="0"/>
              <a:t>to improved access to healthcare services and empower them to make better health choices. Empowerment</a:t>
            </a:r>
          </a:p>
          <a:p>
            <a:r>
              <a:rPr lang="en-US" dirty="0" smtClean="0"/>
              <a:t>could take various forms and can be at multiple levels e.g., behaviour change to avoid risk, training of</a:t>
            </a:r>
          </a:p>
          <a:p>
            <a:r>
              <a:rPr lang="en-US" dirty="0" smtClean="0"/>
              <a:t>community health workers, community monitoring of health services, and demand generation for attention</a:t>
            </a:r>
          </a:p>
          <a:p>
            <a:r>
              <a:rPr lang="en-US" dirty="0" smtClean="0"/>
              <a:t>to local health concerns.</a:t>
            </a:r>
          </a:p>
          <a:p>
            <a:r>
              <a:rPr lang="en-US" dirty="0" err="1" smtClean="0"/>
              <a:t>promotive</a:t>
            </a:r>
            <a:r>
              <a:rPr lang="en-US" dirty="0" smtClean="0"/>
              <a:t>, preventive, curative and rehabilitative care at</a:t>
            </a:r>
          </a:p>
          <a:p>
            <a:r>
              <a:rPr lang="en-US" dirty="0" smtClean="0"/>
              <a:t>primary, secondary and tertiary levels that covers the broadest range of health conditions possible. Health</a:t>
            </a:r>
          </a:p>
          <a:p>
            <a:r>
              <a:rPr lang="en-US" dirty="0" smtClean="0"/>
              <a:t>care providers must be competent, and infrastructure, equipment, essential medicines, laboratory</a:t>
            </a:r>
          </a:p>
          <a:p>
            <a:r>
              <a:rPr lang="en-US" dirty="0" smtClean="0"/>
              <a:t>investigations, medical supplies and patient transport must be sufficiently and equitably available</a:t>
            </a:r>
          </a:p>
          <a:p>
            <a:r>
              <a:rPr lang="en-US" dirty="0" smtClean="0"/>
              <a:t>The benefits and continuity of coverage under UHC should be available to any person or family moving</a:t>
            </a:r>
          </a:p>
          <a:p>
            <a:r>
              <a:rPr lang="en-US" dirty="0" smtClean="0"/>
              <a:t>across the country. Migrant workers, those changing place of residence across states, districts or cities,</a:t>
            </a:r>
          </a:p>
          <a:p>
            <a:r>
              <a:rPr lang="en-US" dirty="0" smtClean="0"/>
              <a:t>beneficiaries of any health insurance programme, and those who change employers or become unemployed</a:t>
            </a:r>
          </a:p>
          <a:p>
            <a:r>
              <a:rPr lang="en-US" dirty="0" smtClean="0"/>
              <a:t>should be assured continuity of care</a:t>
            </a:r>
          </a:p>
          <a:p>
            <a:r>
              <a:rPr lang="en-US" dirty="0" smtClean="0"/>
              <a:t>Indian context, a</a:t>
            </a:r>
          </a:p>
          <a:p>
            <a:r>
              <a:rPr lang="en-US" dirty="0" smtClean="0"/>
              <a:t>substantial increase in tax-based public financing is required to finance UHC, given the relatively small</a:t>
            </a:r>
          </a:p>
          <a:p>
            <a:r>
              <a:rPr lang="en-US" dirty="0" smtClean="0"/>
              <a:t>proportion of the population employed in the formal sector.</a:t>
            </a:r>
            <a:endParaRPr lang="en-US" dirty="0"/>
          </a:p>
        </p:txBody>
      </p:sp>
      <p:sp>
        <p:nvSpPr>
          <p:cNvPr id="4" name="Slide Number Placeholder 3"/>
          <p:cNvSpPr>
            <a:spLocks noGrp="1"/>
          </p:cNvSpPr>
          <p:nvPr>
            <p:ph type="sldNum" sz="quarter" idx="10"/>
          </p:nvPr>
        </p:nvSpPr>
        <p:spPr/>
        <p:txBody>
          <a:bodyPr/>
          <a:lstStyle/>
          <a:p>
            <a:fld id="{6F8728B4-4011-4E2A-A775-CB90FD5CFF66}" type="slidenum">
              <a:rPr lang="en-US" smtClean="0"/>
              <a:pPr/>
              <a:t>12</a:t>
            </a:fld>
            <a:endParaRPr lang="en-US"/>
          </a:p>
        </p:txBody>
      </p:sp>
    </p:spTree>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13</a:t>
            </a:fld>
            <a:endParaRPr lang="en-US"/>
          </a:p>
        </p:txBody>
      </p:sp>
    </p:spTree>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14</a:t>
            </a:fld>
            <a:endParaRPr lang="en-US"/>
          </a:p>
        </p:txBody>
      </p:sp>
    </p:spTree>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15</a:t>
            </a:fld>
            <a:endParaRPr lang="en-US"/>
          </a:p>
        </p:txBody>
      </p:sp>
    </p:spTree>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16</a:t>
            </a:fld>
            <a:endParaRPr lang="en-US"/>
          </a:p>
        </p:txBody>
      </p:sp>
    </p:spTree>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17</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2</a:t>
            </a:fld>
            <a:endParaRPr 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fontScale="85000" lnSpcReduction="10000"/>
          </a:bodyPr>
          <a:lstStyle/>
          <a:p>
            <a:r>
              <a:rPr lang="en-US" dirty="0" smtClean="0"/>
              <a:t>Universal coverage - three dimensions</a:t>
            </a:r>
          </a:p>
          <a:p>
            <a:endParaRPr lang="en-US" dirty="0" smtClean="0"/>
          </a:p>
          <a:p>
            <a:r>
              <a:rPr lang="en-US" dirty="0" smtClean="0"/>
              <a:t>The path to universal coverage involves important policy choices and inevitable trade-offs. The way the pooled funds – which can come from a variety of sources, such as general government budgets, compulsory insurance contributions (payroll taxes), and household and/or employer prepayments for voluntary health insurance - are organized, used and allocated, influences greatly the direction and progress of reforms towards universal coverage.</a:t>
            </a:r>
          </a:p>
          <a:p>
            <a:endParaRPr lang="en-US" dirty="0" smtClean="0"/>
          </a:p>
          <a:p>
            <a:r>
              <a:rPr lang="en-US" dirty="0" smtClean="0"/>
              <a:t>The pooled funds can be used to extend coverage to those individuals who previously were not covered, to services that previously were not covered or to reduce the direct payments needed for each service. These dimensions of coverage reflect a set of policy choices about benefits and their rationing that are among the critical decisions facing countries in their reform of health financing systems towards universal coverage. Choices need to be made about proceeding along each of the three dimensions, in many combinations, in a way that best fits their objectives as well as the financial, organizational and political contexts.</a:t>
            </a:r>
          </a:p>
          <a:p>
            <a:endParaRPr lang="en-US" dirty="0" smtClean="0"/>
          </a:p>
          <a:p>
            <a:endParaRPr lang="en-US" dirty="0" smtClean="0"/>
          </a:p>
          <a:p>
            <a:r>
              <a:rPr lang="en-US" dirty="0" smtClean="0"/>
              <a:t>Extending the coverage from pooled funds along the three dimensions calls for health financing reforms and actions leading to an increase of available funds for health, to an increase in the share of these funds collected through prepayment and the arrangements for pooling them, to efficiency gains and to upholding and increasing the quality of the health services.</a:t>
            </a:r>
          </a:p>
          <a:p>
            <a:endParaRPr lang="en-US" dirty="0" smtClean="0"/>
          </a:p>
          <a:p>
            <a:r>
              <a:rPr lang="en-US" dirty="0" smtClean="0"/>
              <a:t>More on health system funding</a:t>
            </a:r>
          </a:p>
          <a:p>
            <a:r>
              <a:rPr lang="en-US" dirty="0" smtClean="0"/>
              <a:t>More on prepayment and pooling</a:t>
            </a:r>
          </a:p>
          <a:p>
            <a:r>
              <a:rPr lang="en-US" dirty="0" smtClean="0"/>
              <a:t>More on increasing health system efficiency and equity</a:t>
            </a:r>
          </a:p>
          <a:p>
            <a:r>
              <a:rPr lang="en-US" dirty="0" smtClean="0"/>
              <a:t>In the section on country developments, more can be learned on the technical and political choices countries have taken in order to expanded coverage along the three axes.</a:t>
            </a:r>
          </a:p>
          <a:p>
            <a:endParaRPr lang="en-US" dirty="0" smtClean="0"/>
          </a:p>
          <a:p>
            <a:r>
              <a:rPr lang="en-US" dirty="0" smtClean="0"/>
              <a:t>More on country development</a:t>
            </a:r>
            <a:endParaRPr lang="en-US" dirty="0"/>
          </a:p>
        </p:txBody>
      </p:sp>
      <p:sp>
        <p:nvSpPr>
          <p:cNvPr id="4" name="Slide Number Placeholder 3"/>
          <p:cNvSpPr>
            <a:spLocks noGrp="1"/>
          </p:cNvSpPr>
          <p:nvPr>
            <p:ph type="sldNum" sz="quarter" idx="10"/>
          </p:nvPr>
        </p:nvSpPr>
        <p:spPr/>
        <p:txBody>
          <a:bodyPr/>
          <a:lstStyle/>
          <a:p>
            <a:fld id="{E2B7C528-B078-42EB-BE32-CCE35D66F6AF}" type="slidenum">
              <a:rPr lang="en-US" smtClean="0"/>
              <a:pPr/>
              <a:t>3</a:t>
            </a:fld>
            <a:endParaRPr 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4</a:t>
            </a:fld>
            <a:endParaRPr lang="en-US"/>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The path to universal coverage involves important policy choices and inevitable trade-offs. The way the pooled funds – which can come from a variety of sources, such as general government budgets, compulsory insurance contributions (payroll taxes), and household and/or employer prepayments for voluntary health insurance - are organized, used and allocated, influences greatly the direction and progress of reforms towards universal coverage.</a:t>
            </a:r>
          </a:p>
          <a:p>
            <a:endParaRPr lang="en-US" dirty="0" smtClean="0"/>
          </a:p>
          <a:p>
            <a:r>
              <a:rPr lang="en-US" dirty="0" smtClean="0"/>
              <a:t>The pooled funds can be used to extend coverage to those individuals who previously were not covered, to services that previously were not covered or to reduce the direct payments needed for each service. These dimensions of coverage reflect a set of policy choices about benefits and their rationing that are among the critical decisions facing countries in their reform of health financing systems towards universal coverage. Choices need to be made about proceeding along each of the three dimensions, in many combinations, in a way that best fits their objectives as well as the financial, organizational and political contexts.</a:t>
            </a:r>
            <a:endParaRPr lang="en-US" dirty="0"/>
          </a:p>
        </p:txBody>
      </p:sp>
      <p:sp>
        <p:nvSpPr>
          <p:cNvPr id="4" name="Slide Number Placeholder 3"/>
          <p:cNvSpPr>
            <a:spLocks noGrp="1"/>
          </p:cNvSpPr>
          <p:nvPr>
            <p:ph type="sldNum" sz="quarter" idx="10"/>
          </p:nvPr>
        </p:nvSpPr>
        <p:spPr/>
        <p:txBody>
          <a:bodyPr/>
          <a:lstStyle/>
          <a:p>
            <a:fld id="{E2B7C528-B078-42EB-BE32-CCE35D66F6AF}" type="slidenum">
              <a:rPr lang="en-US" smtClean="0"/>
              <a:pPr/>
              <a:t>5</a:t>
            </a:fld>
            <a:endParaRPr lang="en-US"/>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6</a:t>
            </a:fld>
            <a:endParaRPr lang="en-US"/>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2B7C528-B078-42EB-BE32-CCE35D66F6AF}" type="slidenum">
              <a:rPr lang="en-US" smtClean="0"/>
              <a:pPr/>
              <a:t>7</a:t>
            </a:fld>
            <a:endParaRPr lang="en-US"/>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rPr lang="en-US" dirty="0" smtClean="0"/>
              <a:t>2010 World Health Report builds upon the 2005 </a:t>
            </a:r>
            <a:r>
              <a:rPr lang="en-US" dirty="0" err="1" smtClean="0"/>
              <a:t>WHA</a:t>
            </a:r>
            <a:r>
              <a:rPr lang="en-US" dirty="0" smtClean="0"/>
              <a:t> recommendations and aims at assisting countries in quickly moving towards universal coverage.'5 The report highlights three basic requirements of</a:t>
            </a:r>
          </a:p>
          <a:p>
            <a:r>
              <a:rPr lang="en-US" dirty="0" smtClean="0"/>
              <a:t>universal health care: raising sufficient resources for health, reducing financial risks and barriers to care,</a:t>
            </a:r>
          </a:p>
          <a:p>
            <a:r>
              <a:rPr lang="en-US" dirty="0" smtClean="0"/>
              <a:t>and increasing efficient use of resources. '</a:t>
            </a:r>
          </a:p>
          <a:p>
            <a:endParaRPr lang="en-US" dirty="0"/>
          </a:p>
        </p:txBody>
      </p:sp>
      <p:sp>
        <p:nvSpPr>
          <p:cNvPr id="4" name="Slide Number Placeholder 3"/>
          <p:cNvSpPr>
            <a:spLocks noGrp="1"/>
          </p:cNvSpPr>
          <p:nvPr>
            <p:ph type="sldNum" sz="quarter" idx="10"/>
          </p:nvPr>
        </p:nvSpPr>
        <p:spPr/>
        <p:txBody>
          <a:bodyPr/>
          <a:lstStyle/>
          <a:p>
            <a:fld id="{E2B7C528-B078-42EB-BE32-CCE35D66F6AF}" type="slidenum">
              <a:rPr lang="en-US" smtClean="0"/>
              <a:pPr/>
              <a:t>8</a:t>
            </a:fld>
            <a:endParaRPr lang="en-US"/>
          </a:p>
        </p:txBody>
      </p:sp>
    </p:spTree>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6F8728B4-4011-4E2A-A775-CB90FD5CFF66}" type="slidenum">
              <a:rPr lang="en-US" smtClean="0"/>
              <a:pPr/>
              <a:t>9</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2" name="Group 2"/>
          <p:cNvGrpSpPr>
            <a:grpSpLocks/>
          </p:cNvGrpSpPr>
          <p:nvPr/>
        </p:nvGrpSpPr>
        <p:grpSpPr bwMode="auto">
          <a:xfrm>
            <a:off x="-6350" y="20638"/>
            <a:ext cx="9144000" cy="6858000"/>
            <a:chOff x="0" y="0"/>
            <a:chExt cx="5760" cy="4320"/>
          </a:xfrm>
        </p:grpSpPr>
        <p:sp>
          <p:nvSpPr>
            <p:cNvPr id="5"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6"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7" name="Freeform 5"/>
          <p:cNvSpPr>
            <a:spLocks/>
          </p:cNvSpPr>
          <p:nvPr/>
        </p:nvSpPr>
        <p:spPr bwMode="hidden">
          <a:xfrm>
            <a:off x="6242050" y="626903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3" name="Group 6"/>
          <p:cNvGrpSpPr>
            <a:grpSpLocks/>
          </p:cNvGrpSpPr>
          <p:nvPr/>
        </p:nvGrpSpPr>
        <p:grpSpPr bwMode="auto">
          <a:xfrm>
            <a:off x="-1588" y="6034088"/>
            <a:ext cx="7845426" cy="850900"/>
            <a:chOff x="0" y="3792"/>
            <a:chExt cx="4942" cy="536"/>
          </a:xfrm>
        </p:grpSpPr>
        <p:sp>
          <p:nvSpPr>
            <p:cNvPr id="9"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4" name="Group 8"/>
            <p:cNvGrpSpPr>
              <a:grpSpLocks/>
            </p:cNvGrpSpPr>
            <p:nvPr userDrawn="1"/>
          </p:nvGrpSpPr>
          <p:grpSpPr bwMode="auto">
            <a:xfrm>
              <a:off x="2486" y="3792"/>
              <a:ext cx="2456" cy="536"/>
              <a:chOff x="2486" y="3792"/>
              <a:chExt cx="2456" cy="536"/>
            </a:xfrm>
          </p:grpSpPr>
          <p:sp>
            <p:nvSpPr>
              <p:cNvPr id="12" name="Freeform 9"/>
              <p:cNvSpPr>
                <a:spLocks/>
              </p:cNvSpPr>
              <p:nvPr userDrawn="1"/>
            </p:nvSpPr>
            <p:spPr bwMode="ltGray">
              <a:xfrm>
                <a:off x="3948" y="3799"/>
                <a:ext cx="994" cy="529"/>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592" y="527"/>
                  </a:cxn>
                  <a:cxn ang="0">
                    <a:pos x="994" y="529"/>
                  </a:cxn>
                  <a:cxn ang="0">
                    <a:pos x="828" y="473"/>
                  </a:cxn>
                  <a:cxn ang="0">
                    <a:pos x="636" y="373"/>
                  </a:cxn>
                </a:cxnLst>
                <a:rect l="0" t="0" r="r" b="b"/>
                <a:pathLst>
                  <a:path w="994" h="529">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592" y="527"/>
                    </a:lnTo>
                    <a:lnTo>
                      <a:pt x="994"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13"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14"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15"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16"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11"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8" name="Group 15"/>
          <p:cNvGrpSpPr>
            <a:grpSpLocks/>
          </p:cNvGrpSpPr>
          <p:nvPr/>
        </p:nvGrpSpPr>
        <p:grpSpPr bwMode="auto">
          <a:xfrm>
            <a:off x="627063" y="6021388"/>
            <a:ext cx="5684837" cy="849312"/>
            <a:chOff x="395" y="3793"/>
            <a:chExt cx="3581" cy="535"/>
          </a:xfrm>
        </p:grpSpPr>
        <p:sp>
          <p:nvSpPr>
            <p:cNvPr id="18" name="Freeform 16"/>
            <p:cNvSpPr>
              <a:spLocks/>
            </p:cNvSpPr>
            <p:nvPr userDrawn="1"/>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19" name="Freeform 17"/>
            <p:cNvSpPr>
              <a:spLocks/>
            </p:cNvSpPr>
            <p:nvPr userDrawn="1"/>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20" name="Freeform 18"/>
            <p:cNvSpPr>
              <a:spLocks/>
            </p:cNvSpPr>
            <p:nvPr userDrawn="1"/>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21" name="Freeform 19"/>
            <p:cNvSpPr>
              <a:spLocks/>
            </p:cNvSpPr>
            <p:nvPr userDrawn="1"/>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22" name="Freeform 20"/>
            <p:cNvSpPr>
              <a:spLocks/>
            </p:cNvSpPr>
            <p:nvPr userDrawn="1"/>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23" name="Freeform 21"/>
            <p:cNvSpPr>
              <a:spLocks/>
            </p:cNvSpPr>
            <p:nvPr userDrawn="1"/>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221206" name="Rectangle 22"/>
          <p:cNvSpPr>
            <a:spLocks noGrp="1" noChangeArrowheads="1"/>
          </p:cNvSpPr>
          <p:nvPr>
            <p:ph type="ctrTitle" sz="quarter"/>
          </p:nvPr>
        </p:nvSpPr>
        <p:spPr>
          <a:xfrm>
            <a:off x="457200" y="1447800"/>
            <a:ext cx="8229600" cy="1736725"/>
          </a:xfrm>
        </p:spPr>
        <p:txBody>
          <a:bodyPr/>
          <a:lstStyle>
            <a:lvl1pPr>
              <a:defRPr sz="5400"/>
            </a:lvl1pPr>
          </a:lstStyle>
          <a:p>
            <a:r>
              <a:rPr lang="en-US" smtClean="0"/>
              <a:t>Click to edit Master title style</a:t>
            </a:r>
            <a:endParaRPr lang="en-IN"/>
          </a:p>
        </p:txBody>
      </p:sp>
      <p:sp>
        <p:nvSpPr>
          <p:cNvPr id="221207" name="Rectangle 23"/>
          <p:cNvSpPr>
            <a:spLocks noGrp="1" noChangeArrowheads="1"/>
          </p:cNvSpPr>
          <p:nvPr>
            <p:ph type="subTitle" sz="quarter" idx="1"/>
          </p:nvPr>
        </p:nvSpPr>
        <p:spPr>
          <a:xfrm>
            <a:off x="1371600" y="3429000"/>
            <a:ext cx="6400800" cy="1752600"/>
          </a:xfrm>
        </p:spPr>
        <p:txBody>
          <a:bodyPr/>
          <a:lstStyle>
            <a:lvl1pPr marL="0" indent="0" algn="ctr">
              <a:buFontTx/>
              <a:buNone/>
              <a:defRPr>
                <a:effectLst>
                  <a:outerShdw blurRad="38100" dist="38100" dir="2700000" algn="tl">
                    <a:srgbClr val="000000"/>
                  </a:outerShdw>
                </a:effectLst>
              </a:defRPr>
            </a:lvl1pPr>
          </a:lstStyle>
          <a:p>
            <a:r>
              <a:rPr lang="en-US" smtClean="0"/>
              <a:t>Click to edit Master subtitle style</a:t>
            </a:r>
            <a:endParaRPr lang="en-IN"/>
          </a:p>
        </p:txBody>
      </p:sp>
      <p:sp>
        <p:nvSpPr>
          <p:cNvPr id="24" name="Rectangle 24"/>
          <p:cNvSpPr>
            <a:spLocks noGrp="1" noChangeArrowheads="1"/>
          </p:cNvSpPr>
          <p:nvPr>
            <p:ph type="dt" sz="quarter" idx="10"/>
          </p:nvPr>
        </p:nvSpPr>
        <p:spPr/>
        <p:txBody>
          <a:bodyPr/>
          <a:lstStyle>
            <a:lvl1pPr>
              <a:defRPr/>
            </a:lvl1pPr>
          </a:lstStyle>
          <a:p>
            <a:fld id="{1D8BD707-D9CF-40AE-B4C6-C98DA3205C09}" type="datetimeFigureOut">
              <a:rPr lang="en-US" smtClean="0"/>
              <a:pPr/>
              <a:t>14/06/2012</a:t>
            </a:fld>
            <a:endParaRPr lang="en-US"/>
          </a:p>
        </p:txBody>
      </p:sp>
      <p:sp>
        <p:nvSpPr>
          <p:cNvPr id="25" name="Rectangle 25"/>
          <p:cNvSpPr>
            <a:spLocks noGrp="1" noChangeArrowheads="1"/>
          </p:cNvSpPr>
          <p:nvPr>
            <p:ph type="sldNum" sz="quarter" idx="11"/>
          </p:nvPr>
        </p:nvSpPr>
        <p:spPr/>
        <p:txBody>
          <a:bodyPr/>
          <a:lstStyle>
            <a:lvl1pPr>
              <a:defRPr/>
            </a:lvl1pPr>
          </a:lstStyle>
          <a:p>
            <a:fld id="{B6F15528-21DE-4FAA-801E-634DDDAF4B2B}" type="slidenum">
              <a:rPr lang="en-US" smtClean="0"/>
              <a:pPr/>
              <a:t>‹#›</a:t>
            </a:fld>
            <a:endParaRPr lang="en-US"/>
          </a:p>
        </p:txBody>
      </p:sp>
      <p:sp>
        <p:nvSpPr>
          <p:cNvPr id="26" name="Rectangle 26"/>
          <p:cNvSpPr>
            <a:spLocks noGrp="1" noChangeArrowheads="1"/>
          </p:cNvSpPr>
          <p:nvPr>
            <p:ph type="ftr" sz="quarter" idx="12"/>
          </p:nvPr>
        </p:nvSpPr>
        <p:spPr/>
        <p:txBody>
          <a:bodyPr/>
          <a:lstStyle>
            <a:lvl1pPr>
              <a:defRPr/>
            </a:lvl1pPr>
          </a:lstStyle>
          <a:p>
            <a:endParaRPr lang="en-US"/>
          </a:p>
        </p:txBody>
      </p:sp>
    </p:spTree>
  </p:cSld>
  <p:clrMapOvr>
    <a:masterClrMapping/>
  </p:clrMapOvr>
  <p:transition>
    <p:dissolv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5" name="Rectangle 25"/>
          <p:cNvSpPr>
            <a:spLocks noGrp="1" noChangeArrowheads="1"/>
          </p:cNvSpPr>
          <p:nvPr>
            <p:ph type="ftr" sz="quarter" idx="11"/>
          </p:nvPr>
        </p:nvSpPr>
        <p:spPr>
          <a:ln/>
        </p:spPr>
        <p:txBody>
          <a:bodyPr/>
          <a:lstStyle>
            <a:lvl1pPr>
              <a:defRPr/>
            </a:lvl1pPr>
          </a:lstStyle>
          <a:p>
            <a:endParaRPr lang="en-US"/>
          </a:p>
        </p:txBody>
      </p:sp>
      <p:sp>
        <p:nvSpPr>
          <p:cNvPr id="6"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28600"/>
            <a:ext cx="2057400" cy="5867400"/>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28600"/>
            <a:ext cx="6019800" cy="5867400"/>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5" name="Rectangle 25"/>
          <p:cNvSpPr>
            <a:spLocks noGrp="1" noChangeArrowheads="1"/>
          </p:cNvSpPr>
          <p:nvPr>
            <p:ph type="ftr" sz="quarter" idx="11"/>
          </p:nvPr>
        </p:nvSpPr>
        <p:spPr>
          <a:ln/>
        </p:spPr>
        <p:txBody>
          <a:bodyPr/>
          <a:lstStyle>
            <a:lvl1pPr>
              <a:defRPr/>
            </a:lvl1pPr>
          </a:lstStyle>
          <a:p>
            <a:endParaRPr lang="en-US"/>
          </a:p>
        </p:txBody>
      </p:sp>
      <p:sp>
        <p:nvSpPr>
          <p:cNvPr id="6"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5" name="Rectangle 25"/>
          <p:cNvSpPr>
            <a:spLocks noGrp="1" noChangeArrowheads="1"/>
          </p:cNvSpPr>
          <p:nvPr>
            <p:ph type="ftr" sz="quarter" idx="11"/>
          </p:nvPr>
        </p:nvSpPr>
        <p:spPr>
          <a:ln/>
        </p:spPr>
        <p:txBody>
          <a:bodyPr/>
          <a:lstStyle>
            <a:lvl1pPr>
              <a:defRPr/>
            </a:lvl1pPr>
          </a:lstStyle>
          <a:p>
            <a:endParaRPr lang="en-US"/>
          </a:p>
        </p:txBody>
      </p:sp>
      <p:sp>
        <p:nvSpPr>
          <p:cNvPr id="6"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en-US" smtClean="0"/>
              <a:t>Click to edit Master text styles</a:t>
            </a:r>
          </a:p>
        </p:txBody>
      </p:sp>
      <p:sp>
        <p:nvSpPr>
          <p:cNvPr id="4"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5" name="Rectangle 25"/>
          <p:cNvSpPr>
            <a:spLocks noGrp="1" noChangeArrowheads="1"/>
          </p:cNvSpPr>
          <p:nvPr>
            <p:ph type="ftr" sz="quarter" idx="11"/>
          </p:nvPr>
        </p:nvSpPr>
        <p:spPr>
          <a:ln/>
        </p:spPr>
        <p:txBody>
          <a:bodyPr/>
          <a:lstStyle>
            <a:lvl1pPr>
              <a:defRPr/>
            </a:lvl1pPr>
          </a:lstStyle>
          <a:p>
            <a:endParaRPr lang="en-US"/>
          </a:p>
        </p:txBody>
      </p:sp>
      <p:sp>
        <p:nvSpPr>
          <p:cNvPr id="6"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495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6" name="Rectangle 25"/>
          <p:cNvSpPr>
            <a:spLocks noGrp="1" noChangeArrowheads="1"/>
          </p:cNvSpPr>
          <p:nvPr>
            <p:ph type="ftr" sz="quarter" idx="11"/>
          </p:nvPr>
        </p:nvSpPr>
        <p:spPr>
          <a:ln/>
        </p:spPr>
        <p:txBody>
          <a:bodyPr/>
          <a:lstStyle>
            <a:lvl1pPr>
              <a:defRPr/>
            </a:lvl1pPr>
          </a:lstStyle>
          <a:p>
            <a:endParaRPr lang="en-US"/>
          </a:p>
        </p:txBody>
      </p:sp>
      <p:sp>
        <p:nvSpPr>
          <p:cNvPr id="7"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1143000"/>
          </a:xfrm>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8" name="Rectangle 25"/>
          <p:cNvSpPr>
            <a:spLocks noGrp="1" noChangeArrowheads="1"/>
          </p:cNvSpPr>
          <p:nvPr>
            <p:ph type="ftr" sz="quarter" idx="11"/>
          </p:nvPr>
        </p:nvSpPr>
        <p:spPr>
          <a:ln/>
        </p:spPr>
        <p:txBody>
          <a:bodyPr/>
          <a:lstStyle>
            <a:lvl1pPr>
              <a:defRPr/>
            </a:lvl1pPr>
          </a:lstStyle>
          <a:p>
            <a:endParaRPr lang="en-US"/>
          </a:p>
        </p:txBody>
      </p:sp>
      <p:sp>
        <p:nvSpPr>
          <p:cNvPr id="9"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4" name="Rectangle 25"/>
          <p:cNvSpPr>
            <a:spLocks noGrp="1" noChangeArrowheads="1"/>
          </p:cNvSpPr>
          <p:nvPr>
            <p:ph type="ftr" sz="quarter" idx="11"/>
          </p:nvPr>
        </p:nvSpPr>
        <p:spPr>
          <a:ln/>
        </p:spPr>
        <p:txBody>
          <a:bodyPr/>
          <a:lstStyle>
            <a:lvl1pPr>
              <a:defRPr/>
            </a:lvl1pPr>
          </a:lstStyle>
          <a:p>
            <a:endParaRPr lang="en-US"/>
          </a:p>
        </p:txBody>
      </p:sp>
      <p:sp>
        <p:nvSpPr>
          <p:cNvPr id="5"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3" name="Rectangle 25"/>
          <p:cNvSpPr>
            <a:spLocks noGrp="1" noChangeArrowheads="1"/>
          </p:cNvSpPr>
          <p:nvPr>
            <p:ph type="ftr" sz="quarter" idx="11"/>
          </p:nvPr>
        </p:nvSpPr>
        <p:spPr>
          <a:ln/>
        </p:spPr>
        <p:txBody>
          <a:bodyPr/>
          <a:lstStyle>
            <a:lvl1pPr>
              <a:defRPr/>
            </a:lvl1pPr>
          </a:lstStyle>
          <a:p>
            <a:endParaRPr lang="en-US"/>
          </a:p>
        </p:txBody>
      </p:sp>
      <p:sp>
        <p:nvSpPr>
          <p:cNvPr id="4"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6" name="Rectangle 25"/>
          <p:cNvSpPr>
            <a:spLocks noGrp="1" noChangeArrowheads="1"/>
          </p:cNvSpPr>
          <p:nvPr>
            <p:ph type="ftr" sz="quarter" idx="11"/>
          </p:nvPr>
        </p:nvSpPr>
        <p:spPr>
          <a:ln/>
        </p:spPr>
        <p:txBody>
          <a:bodyPr/>
          <a:lstStyle>
            <a:lvl1pPr>
              <a:defRPr/>
            </a:lvl1pPr>
          </a:lstStyle>
          <a:p>
            <a:endParaRPr lang="en-US"/>
          </a:p>
        </p:txBody>
      </p:sp>
      <p:sp>
        <p:nvSpPr>
          <p:cNvPr id="7"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pPr lvl="0"/>
            <a:r>
              <a:rPr lang="en-US" noProof="0" smtClean="0"/>
              <a:t>Click icon to add picture</a:t>
            </a:r>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Rectangle 24"/>
          <p:cNvSpPr>
            <a:spLocks noGrp="1" noChangeArrowheads="1"/>
          </p:cNvSpPr>
          <p:nvPr>
            <p:ph type="dt" sz="half" idx="10"/>
          </p:nvPr>
        </p:nvSpPr>
        <p:spPr>
          <a:ln/>
        </p:spPr>
        <p:txBody>
          <a:bodyPr/>
          <a:lstStyle>
            <a:lvl1pPr>
              <a:defRPr/>
            </a:lvl1pPr>
          </a:lstStyle>
          <a:p>
            <a:fld id="{1D8BD707-D9CF-40AE-B4C6-C98DA3205C09}" type="datetimeFigureOut">
              <a:rPr lang="en-US" smtClean="0"/>
              <a:pPr/>
              <a:t>14/06/2012</a:t>
            </a:fld>
            <a:endParaRPr lang="en-US"/>
          </a:p>
        </p:txBody>
      </p:sp>
      <p:sp>
        <p:nvSpPr>
          <p:cNvPr id="6" name="Rectangle 25"/>
          <p:cNvSpPr>
            <a:spLocks noGrp="1" noChangeArrowheads="1"/>
          </p:cNvSpPr>
          <p:nvPr>
            <p:ph type="ftr" sz="quarter" idx="11"/>
          </p:nvPr>
        </p:nvSpPr>
        <p:spPr>
          <a:ln/>
        </p:spPr>
        <p:txBody>
          <a:bodyPr/>
          <a:lstStyle>
            <a:lvl1pPr>
              <a:defRPr/>
            </a:lvl1pPr>
          </a:lstStyle>
          <a:p>
            <a:endParaRPr lang="en-US"/>
          </a:p>
        </p:txBody>
      </p:sp>
      <p:sp>
        <p:nvSpPr>
          <p:cNvPr id="7" name="Rectangle 26"/>
          <p:cNvSpPr>
            <a:spLocks noGrp="1" noChangeArrowheads="1"/>
          </p:cNvSpPr>
          <p:nvPr>
            <p:ph type="sldNum" sz="quarter" idx="12"/>
          </p:nvPr>
        </p:nvSpPr>
        <p:spPr>
          <a:ln/>
        </p:spPr>
        <p:txBody>
          <a:bodyPr/>
          <a:lstStyle>
            <a:lvl1pPr>
              <a:defRPr/>
            </a:lvl1pPr>
          </a:lstStyle>
          <a:p>
            <a:fld id="{B6F15528-21DE-4FAA-801E-634DDDAF4B2B}" type="slidenum">
              <a:rPr lang="en-US" smtClean="0"/>
              <a:pPr/>
              <a:t>‹#›</a:t>
            </a:fld>
            <a:endParaRPr lang="en-US"/>
          </a:p>
        </p:txBody>
      </p:sp>
    </p:spTree>
  </p:cSld>
  <p:clrMapOvr>
    <a:masterClrMapping/>
  </p:clrMapOvr>
  <p:transition>
    <p:dissolv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rotWithShape="0">
          <a:gsLst>
            <a:gs pos="0">
              <a:schemeClr val="bg1">
                <a:gamma/>
                <a:shade val="46275"/>
                <a:invGamma/>
              </a:schemeClr>
            </a:gs>
            <a:gs pos="100000">
              <a:schemeClr val="bg1"/>
            </a:gs>
          </a:gsLst>
          <a:lin ang="5400000" scaled="1"/>
        </a:gradFill>
        <a:effectLst/>
      </p:bgPr>
    </p:bg>
    <p:spTree>
      <p:nvGrpSpPr>
        <p:cNvPr id="1" name=""/>
        <p:cNvGrpSpPr/>
        <p:nvPr/>
      </p:nvGrpSpPr>
      <p:grpSpPr>
        <a:xfrm>
          <a:off x="0" y="0"/>
          <a:ext cx="0" cy="0"/>
          <a:chOff x="0" y="0"/>
          <a:chExt cx="0" cy="0"/>
        </a:xfrm>
      </p:grpSpPr>
      <p:grpSp>
        <p:nvGrpSpPr>
          <p:cNvPr id="2" name="Group 2"/>
          <p:cNvGrpSpPr>
            <a:grpSpLocks/>
          </p:cNvGrpSpPr>
          <p:nvPr/>
        </p:nvGrpSpPr>
        <p:grpSpPr bwMode="auto">
          <a:xfrm>
            <a:off x="0" y="0"/>
            <a:ext cx="9144000" cy="6858000"/>
            <a:chOff x="0" y="0"/>
            <a:chExt cx="5760" cy="4320"/>
          </a:xfrm>
        </p:grpSpPr>
        <p:sp>
          <p:nvSpPr>
            <p:cNvPr id="220163" name="Freeform 3"/>
            <p:cNvSpPr>
              <a:spLocks/>
            </p:cNvSpPr>
            <p:nvPr/>
          </p:nvSpPr>
          <p:spPr bwMode="hidden">
            <a:xfrm>
              <a:off x="0" y="3072"/>
              <a:ext cx="5760" cy="1248"/>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s>
                <a:gs pos="100000">
                  <a:schemeClr val="accent2"/>
                </a:gs>
              </a:gsLst>
              <a:lin ang="5400000" scaled="1"/>
            </a:gradFill>
            <a:ln w="9525">
              <a:noFill/>
              <a:round/>
              <a:headEnd/>
              <a:tailEnd/>
            </a:ln>
          </p:spPr>
          <p:txBody>
            <a:bodyPr/>
            <a:lstStyle/>
            <a:p>
              <a:pPr>
                <a:defRPr/>
              </a:pPr>
              <a:endParaRPr lang="en-US"/>
            </a:p>
          </p:txBody>
        </p:sp>
        <p:sp>
          <p:nvSpPr>
            <p:cNvPr id="220164" name="Freeform 4"/>
            <p:cNvSpPr>
              <a:spLocks/>
            </p:cNvSpPr>
            <p:nvPr/>
          </p:nvSpPr>
          <p:spPr bwMode="hidden">
            <a:xfrm>
              <a:off x="0" y="0"/>
              <a:ext cx="5760" cy="3072"/>
            </a:xfrm>
            <a:custGeom>
              <a:avLst/>
              <a:gdLst/>
              <a:ahLst/>
              <a:cxnLst>
                <a:cxn ang="0">
                  <a:pos x="6027" y="2296"/>
                </a:cxn>
                <a:cxn ang="0">
                  <a:pos x="0" y="2296"/>
                </a:cxn>
                <a:cxn ang="0">
                  <a:pos x="0" y="0"/>
                </a:cxn>
                <a:cxn ang="0">
                  <a:pos x="6027" y="0"/>
                </a:cxn>
                <a:cxn ang="0">
                  <a:pos x="6027" y="2296"/>
                </a:cxn>
                <a:cxn ang="0">
                  <a:pos x="6027" y="2296"/>
                </a:cxn>
              </a:cxnLst>
              <a:rect l="0" t="0" r="r" b="b"/>
              <a:pathLst>
                <a:path w="6027" h="2296">
                  <a:moveTo>
                    <a:pt x="6027" y="2296"/>
                  </a:moveTo>
                  <a:lnTo>
                    <a:pt x="0" y="2296"/>
                  </a:lnTo>
                  <a:lnTo>
                    <a:pt x="0" y="0"/>
                  </a:lnTo>
                  <a:lnTo>
                    <a:pt x="6027" y="0"/>
                  </a:lnTo>
                  <a:lnTo>
                    <a:pt x="6027" y="2296"/>
                  </a:lnTo>
                  <a:lnTo>
                    <a:pt x="6027" y="2296"/>
                  </a:lnTo>
                  <a:close/>
                </a:path>
              </a:pathLst>
            </a:custGeom>
            <a:gradFill rotWithShape="0">
              <a:gsLst>
                <a:gs pos="0">
                  <a:schemeClr val="bg1">
                    <a:gamma/>
                    <a:shade val="46275"/>
                    <a:invGamma/>
                  </a:schemeClr>
                </a:gs>
                <a:gs pos="100000">
                  <a:schemeClr val="bg1"/>
                </a:gs>
              </a:gsLst>
              <a:lin ang="5400000" scaled="1"/>
            </a:gradFill>
            <a:ln w="9525">
              <a:noFill/>
              <a:round/>
              <a:headEnd/>
              <a:tailEnd/>
            </a:ln>
          </p:spPr>
          <p:txBody>
            <a:bodyPr/>
            <a:lstStyle/>
            <a:p>
              <a:pPr>
                <a:defRPr/>
              </a:pPr>
              <a:endParaRPr lang="en-US"/>
            </a:p>
          </p:txBody>
        </p:sp>
      </p:grpSp>
      <p:sp>
        <p:nvSpPr>
          <p:cNvPr id="220165" name="Freeform 5"/>
          <p:cNvSpPr>
            <a:spLocks/>
          </p:cNvSpPr>
          <p:nvPr/>
        </p:nvSpPr>
        <p:spPr bwMode="hidden">
          <a:xfrm>
            <a:off x="6248400" y="6262688"/>
            <a:ext cx="2895600" cy="609600"/>
          </a:xfrm>
          <a:custGeom>
            <a:avLst/>
            <a:gdLst/>
            <a:ahLst/>
            <a:cxnLst>
              <a:cxn ang="0">
                <a:pos x="5748" y="246"/>
              </a:cxn>
              <a:cxn ang="0">
                <a:pos x="0" y="246"/>
              </a:cxn>
              <a:cxn ang="0">
                <a:pos x="0" y="0"/>
              </a:cxn>
              <a:cxn ang="0">
                <a:pos x="5748" y="0"/>
              </a:cxn>
              <a:cxn ang="0">
                <a:pos x="5748" y="246"/>
              </a:cxn>
              <a:cxn ang="0">
                <a:pos x="5748" y="246"/>
              </a:cxn>
            </a:cxnLst>
            <a:rect l="0" t="0" r="r" b="b"/>
            <a:pathLst>
              <a:path w="5748" h="246">
                <a:moveTo>
                  <a:pt x="5748" y="246"/>
                </a:moveTo>
                <a:lnTo>
                  <a:pt x="0" y="246"/>
                </a:lnTo>
                <a:lnTo>
                  <a:pt x="0" y="0"/>
                </a:lnTo>
                <a:lnTo>
                  <a:pt x="5748" y="0"/>
                </a:lnTo>
                <a:lnTo>
                  <a:pt x="5748" y="246"/>
                </a:lnTo>
                <a:lnTo>
                  <a:pt x="5748" y="246"/>
                </a:lnTo>
                <a:close/>
              </a:path>
            </a:pathLst>
          </a:custGeom>
          <a:gradFill rotWithShape="0">
            <a:gsLst>
              <a:gs pos="0">
                <a:schemeClr val="bg1"/>
              </a:gs>
              <a:gs pos="100000">
                <a:schemeClr val="hlink"/>
              </a:gs>
            </a:gsLst>
            <a:lin ang="18900000" scaled="1"/>
          </a:gradFill>
          <a:ln w="9525">
            <a:noFill/>
            <a:round/>
            <a:headEnd/>
            <a:tailEnd/>
          </a:ln>
        </p:spPr>
        <p:txBody>
          <a:bodyPr/>
          <a:lstStyle/>
          <a:p>
            <a:pPr>
              <a:defRPr/>
            </a:pPr>
            <a:endParaRPr lang="en-US"/>
          </a:p>
        </p:txBody>
      </p:sp>
      <p:grpSp>
        <p:nvGrpSpPr>
          <p:cNvPr id="3" name="Group 6"/>
          <p:cNvGrpSpPr>
            <a:grpSpLocks/>
          </p:cNvGrpSpPr>
          <p:nvPr/>
        </p:nvGrpSpPr>
        <p:grpSpPr bwMode="auto">
          <a:xfrm>
            <a:off x="0" y="6019800"/>
            <a:ext cx="7848600" cy="857250"/>
            <a:chOff x="0" y="3792"/>
            <a:chExt cx="4944" cy="540"/>
          </a:xfrm>
        </p:grpSpPr>
        <p:sp>
          <p:nvSpPr>
            <p:cNvPr id="220167" name="Freeform 7"/>
            <p:cNvSpPr>
              <a:spLocks/>
            </p:cNvSpPr>
            <p:nvPr userDrawn="1"/>
          </p:nvSpPr>
          <p:spPr bwMode="ltGray">
            <a:xfrm>
              <a:off x="1488" y="3792"/>
              <a:ext cx="3240" cy="536"/>
            </a:xfrm>
            <a:custGeom>
              <a:avLst/>
              <a:gdLst/>
              <a:ahLst/>
              <a:cxnLst>
                <a:cxn ang="0">
                  <a:pos x="3132" y="469"/>
                </a:cxn>
                <a:cxn ang="0">
                  <a:pos x="2995" y="395"/>
                </a:cxn>
                <a:cxn ang="0">
                  <a:pos x="2911" y="375"/>
                </a:cxn>
                <a:cxn ang="0">
                  <a:pos x="2678" y="228"/>
                </a:cxn>
                <a:cxn ang="0">
                  <a:pos x="2553" y="74"/>
                </a:cxn>
                <a:cxn ang="0">
                  <a:pos x="2457" y="7"/>
                </a:cxn>
                <a:cxn ang="0">
                  <a:pos x="2403" y="47"/>
                </a:cxn>
                <a:cxn ang="0">
                  <a:pos x="2289" y="74"/>
                </a:cxn>
                <a:cxn ang="0">
                  <a:pos x="2134" y="74"/>
                </a:cxn>
                <a:cxn ang="0">
                  <a:pos x="2044" y="128"/>
                </a:cxn>
                <a:cxn ang="0">
                  <a:pos x="1775" y="222"/>
                </a:cxn>
                <a:cxn ang="0">
                  <a:pos x="1602" y="181"/>
                </a:cxn>
                <a:cxn ang="0">
                  <a:pos x="1560" y="101"/>
                </a:cxn>
                <a:cxn ang="0">
                  <a:pos x="1542" y="87"/>
                </a:cxn>
                <a:cxn ang="0">
                  <a:pos x="1446" y="60"/>
                </a:cxn>
                <a:cxn ang="0">
                  <a:pos x="1375" y="74"/>
                </a:cxn>
                <a:cxn ang="0">
                  <a:pos x="1309" y="87"/>
                </a:cxn>
                <a:cxn ang="0">
                  <a:pos x="1243" y="13"/>
                </a:cxn>
                <a:cxn ang="0">
                  <a:pos x="1225" y="0"/>
                </a:cxn>
                <a:cxn ang="0">
                  <a:pos x="1189" y="0"/>
                </a:cxn>
                <a:cxn ang="0">
                  <a:pos x="1106" y="34"/>
                </a:cxn>
                <a:cxn ang="0">
                  <a:pos x="1106" y="34"/>
                </a:cxn>
                <a:cxn ang="0">
                  <a:pos x="1094" y="40"/>
                </a:cxn>
                <a:cxn ang="0">
                  <a:pos x="1070" y="54"/>
                </a:cxn>
                <a:cxn ang="0">
                  <a:pos x="1034" y="74"/>
                </a:cxn>
                <a:cxn ang="0">
                  <a:pos x="1004" y="74"/>
                </a:cxn>
                <a:cxn ang="0">
                  <a:pos x="986" y="74"/>
                </a:cxn>
                <a:cxn ang="0">
                  <a:pos x="956" y="81"/>
                </a:cxn>
                <a:cxn ang="0">
                  <a:pos x="920" y="94"/>
                </a:cxn>
                <a:cxn ang="0">
                  <a:pos x="884" y="107"/>
                </a:cxn>
                <a:cxn ang="0">
                  <a:pos x="843" y="128"/>
                </a:cxn>
                <a:cxn ang="0">
                  <a:pos x="813" y="141"/>
                </a:cxn>
                <a:cxn ang="0">
                  <a:pos x="789" y="148"/>
                </a:cxn>
                <a:cxn ang="0">
                  <a:pos x="783" y="154"/>
                </a:cxn>
                <a:cxn ang="0">
                  <a:pos x="556" y="228"/>
                </a:cxn>
                <a:cxn ang="0">
                  <a:pos x="394" y="294"/>
                </a:cxn>
                <a:cxn ang="0">
                  <a:pos x="107" y="462"/>
                </a:cxn>
                <a:cxn ang="0">
                  <a:pos x="0" y="536"/>
                </a:cxn>
                <a:cxn ang="0">
                  <a:pos x="3240" y="536"/>
                </a:cxn>
                <a:cxn ang="0">
                  <a:pos x="3132" y="469"/>
                </a:cxn>
                <a:cxn ang="0">
                  <a:pos x="3132" y="469"/>
                </a:cxn>
              </a:cxnLst>
              <a:rect l="0" t="0" r="r" b="b"/>
              <a:pathLst>
                <a:path w="3240" h="536">
                  <a:moveTo>
                    <a:pt x="3132" y="469"/>
                  </a:moveTo>
                  <a:lnTo>
                    <a:pt x="2995" y="395"/>
                  </a:lnTo>
                  <a:lnTo>
                    <a:pt x="2911" y="375"/>
                  </a:lnTo>
                  <a:lnTo>
                    <a:pt x="2678" y="228"/>
                  </a:lnTo>
                  <a:lnTo>
                    <a:pt x="2553" y="74"/>
                  </a:lnTo>
                  <a:lnTo>
                    <a:pt x="2457" y="7"/>
                  </a:lnTo>
                  <a:lnTo>
                    <a:pt x="2403" y="47"/>
                  </a:lnTo>
                  <a:lnTo>
                    <a:pt x="2289" y="74"/>
                  </a:lnTo>
                  <a:lnTo>
                    <a:pt x="2134" y="74"/>
                  </a:lnTo>
                  <a:lnTo>
                    <a:pt x="2044" y="128"/>
                  </a:lnTo>
                  <a:lnTo>
                    <a:pt x="1775" y="222"/>
                  </a:lnTo>
                  <a:lnTo>
                    <a:pt x="1602" y="181"/>
                  </a:lnTo>
                  <a:lnTo>
                    <a:pt x="1560" y="101"/>
                  </a:lnTo>
                  <a:lnTo>
                    <a:pt x="1542" y="87"/>
                  </a:lnTo>
                  <a:lnTo>
                    <a:pt x="1446" y="60"/>
                  </a:lnTo>
                  <a:lnTo>
                    <a:pt x="1375" y="74"/>
                  </a:lnTo>
                  <a:lnTo>
                    <a:pt x="1309" y="87"/>
                  </a:lnTo>
                  <a:lnTo>
                    <a:pt x="1243" y="13"/>
                  </a:lnTo>
                  <a:lnTo>
                    <a:pt x="1225" y="0"/>
                  </a:lnTo>
                  <a:lnTo>
                    <a:pt x="1189" y="0"/>
                  </a:lnTo>
                  <a:lnTo>
                    <a:pt x="1106" y="34"/>
                  </a:lnTo>
                  <a:lnTo>
                    <a:pt x="1106" y="34"/>
                  </a:lnTo>
                  <a:lnTo>
                    <a:pt x="1094" y="40"/>
                  </a:lnTo>
                  <a:lnTo>
                    <a:pt x="1070" y="54"/>
                  </a:lnTo>
                  <a:lnTo>
                    <a:pt x="1034" y="74"/>
                  </a:lnTo>
                  <a:lnTo>
                    <a:pt x="1004" y="74"/>
                  </a:lnTo>
                  <a:lnTo>
                    <a:pt x="986" y="74"/>
                  </a:lnTo>
                  <a:lnTo>
                    <a:pt x="956" y="81"/>
                  </a:lnTo>
                  <a:lnTo>
                    <a:pt x="920" y="94"/>
                  </a:lnTo>
                  <a:lnTo>
                    <a:pt x="884" y="107"/>
                  </a:lnTo>
                  <a:lnTo>
                    <a:pt x="843" y="128"/>
                  </a:lnTo>
                  <a:lnTo>
                    <a:pt x="813" y="141"/>
                  </a:lnTo>
                  <a:lnTo>
                    <a:pt x="789" y="148"/>
                  </a:lnTo>
                  <a:lnTo>
                    <a:pt x="783" y="154"/>
                  </a:lnTo>
                  <a:lnTo>
                    <a:pt x="556" y="228"/>
                  </a:lnTo>
                  <a:lnTo>
                    <a:pt x="394" y="294"/>
                  </a:lnTo>
                  <a:lnTo>
                    <a:pt x="107" y="462"/>
                  </a:lnTo>
                  <a:lnTo>
                    <a:pt x="0" y="536"/>
                  </a:lnTo>
                  <a:lnTo>
                    <a:pt x="3240" y="536"/>
                  </a:lnTo>
                  <a:lnTo>
                    <a:pt x="3132" y="469"/>
                  </a:lnTo>
                  <a:lnTo>
                    <a:pt x="3132" y="469"/>
                  </a:lnTo>
                  <a:close/>
                </a:path>
              </a:pathLst>
            </a:custGeom>
            <a:gradFill rotWithShape="0">
              <a:gsLst>
                <a:gs pos="0">
                  <a:schemeClr val="bg2">
                    <a:gamma/>
                    <a:tint val="66667"/>
                    <a:invGamma/>
                  </a:schemeClr>
                </a:gs>
                <a:gs pos="100000">
                  <a:schemeClr val="bg2"/>
                </a:gs>
              </a:gsLst>
              <a:lin ang="5400000" scaled="1"/>
            </a:gradFill>
            <a:ln w="9525">
              <a:noFill/>
              <a:round/>
              <a:headEnd/>
              <a:tailEnd/>
            </a:ln>
          </p:spPr>
          <p:txBody>
            <a:bodyPr/>
            <a:lstStyle/>
            <a:p>
              <a:pPr>
                <a:defRPr/>
              </a:pPr>
              <a:endParaRPr lang="en-US"/>
            </a:p>
          </p:txBody>
        </p:sp>
        <p:grpSp>
          <p:nvGrpSpPr>
            <p:cNvPr id="4" name="Group 8"/>
            <p:cNvGrpSpPr>
              <a:grpSpLocks/>
            </p:cNvGrpSpPr>
            <p:nvPr userDrawn="1"/>
          </p:nvGrpSpPr>
          <p:grpSpPr bwMode="auto">
            <a:xfrm>
              <a:off x="2486" y="3792"/>
              <a:ext cx="2458" cy="540"/>
              <a:chOff x="2486" y="3792"/>
              <a:chExt cx="2458" cy="540"/>
            </a:xfrm>
          </p:grpSpPr>
          <p:sp>
            <p:nvSpPr>
              <p:cNvPr id="220169" name="Freeform 9"/>
              <p:cNvSpPr>
                <a:spLocks/>
              </p:cNvSpPr>
              <p:nvPr userDrawn="1"/>
            </p:nvSpPr>
            <p:spPr bwMode="ltGray">
              <a:xfrm>
                <a:off x="3948" y="3799"/>
                <a:ext cx="996" cy="533"/>
              </a:xfrm>
              <a:custGeom>
                <a:avLst/>
                <a:gdLst/>
                <a:ahLst/>
                <a:cxnLst>
                  <a:cxn ang="0">
                    <a:pos x="636" y="373"/>
                  </a:cxn>
                  <a:cxn ang="0">
                    <a:pos x="495" y="370"/>
                  </a:cxn>
                  <a:cxn ang="0">
                    <a:pos x="280" y="249"/>
                  </a:cxn>
                  <a:cxn ang="0">
                    <a:pos x="127" y="66"/>
                  </a:cxn>
                  <a:cxn ang="0">
                    <a:pos x="0" y="0"/>
                  </a:cxn>
                  <a:cxn ang="0">
                    <a:pos x="22" y="26"/>
                  </a:cxn>
                  <a:cxn ang="0">
                    <a:pos x="0" y="65"/>
                  </a:cxn>
                  <a:cxn ang="0">
                    <a:pos x="30" y="119"/>
                  </a:cxn>
                  <a:cxn ang="0">
                    <a:pos x="75" y="243"/>
                  </a:cxn>
                  <a:cxn ang="0">
                    <a:pos x="45" y="422"/>
                  </a:cxn>
                  <a:cxn ang="0">
                    <a:pos x="200" y="329"/>
                  </a:cxn>
                  <a:cxn ang="0">
                    <a:pos x="612" y="533"/>
                  </a:cxn>
                  <a:cxn ang="0">
                    <a:pos x="996" y="529"/>
                  </a:cxn>
                  <a:cxn ang="0">
                    <a:pos x="828" y="473"/>
                  </a:cxn>
                  <a:cxn ang="0">
                    <a:pos x="636" y="373"/>
                  </a:cxn>
                </a:cxnLst>
                <a:rect l="0" t="0" r="r" b="b"/>
                <a:pathLst>
                  <a:path w="996" h="533">
                    <a:moveTo>
                      <a:pt x="636" y="373"/>
                    </a:moveTo>
                    <a:lnTo>
                      <a:pt x="495" y="370"/>
                    </a:lnTo>
                    <a:lnTo>
                      <a:pt x="280" y="249"/>
                    </a:lnTo>
                    <a:lnTo>
                      <a:pt x="127" y="66"/>
                    </a:lnTo>
                    <a:lnTo>
                      <a:pt x="0" y="0"/>
                    </a:lnTo>
                    <a:lnTo>
                      <a:pt x="22" y="26"/>
                    </a:lnTo>
                    <a:lnTo>
                      <a:pt x="0" y="65"/>
                    </a:lnTo>
                    <a:lnTo>
                      <a:pt x="30" y="119"/>
                    </a:lnTo>
                    <a:lnTo>
                      <a:pt x="75" y="243"/>
                    </a:lnTo>
                    <a:lnTo>
                      <a:pt x="45" y="422"/>
                    </a:lnTo>
                    <a:lnTo>
                      <a:pt x="200" y="329"/>
                    </a:lnTo>
                    <a:lnTo>
                      <a:pt x="612" y="533"/>
                    </a:lnTo>
                    <a:lnTo>
                      <a:pt x="996" y="529"/>
                    </a:lnTo>
                    <a:lnTo>
                      <a:pt x="828" y="473"/>
                    </a:lnTo>
                    <a:lnTo>
                      <a:pt x="636" y="373"/>
                    </a:lnTo>
                    <a:close/>
                  </a:path>
                </a:pathLst>
              </a:custGeom>
              <a:solidFill>
                <a:schemeClr val="bg2"/>
              </a:solidFill>
              <a:ln w="9525">
                <a:noFill/>
                <a:round/>
                <a:headEnd/>
                <a:tailEnd/>
              </a:ln>
            </p:spPr>
            <p:txBody>
              <a:bodyPr/>
              <a:lstStyle/>
              <a:p>
                <a:pPr>
                  <a:defRPr/>
                </a:pPr>
                <a:endParaRPr lang="en-US"/>
              </a:p>
            </p:txBody>
          </p:sp>
          <p:sp>
            <p:nvSpPr>
              <p:cNvPr id="220170" name="Freeform 10"/>
              <p:cNvSpPr>
                <a:spLocks/>
              </p:cNvSpPr>
              <p:nvPr userDrawn="1"/>
            </p:nvSpPr>
            <p:spPr bwMode="ltGray">
              <a:xfrm>
                <a:off x="2677" y="3792"/>
                <a:ext cx="186" cy="395"/>
              </a:xfrm>
              <a:custGeom>
                <a:avLst/>
                <a:gdLst/>
                <a:ahLst/>
                <a:cxnLst>
                  <a:cxn ang="0">
                    <a:pos x="36" y="0"/>
                  </a:cxn>
                  <a:cxn ang="0">
                    <a:pos x="54" y="18"/>
                  </a:cxn>
                  <a:cxn ang="0">
                    <a:pos x="24" y="30"/>
                  </a:cxn>
                  <a:cxn ang="0">
                    <a:pos x="18" y="66"/>
                  </a:cxn>
                  <a:cxn ang="0">
                    <a:pos x="42" y="114"/>
                  </a:cxn>
                  <a:cxn ang="0">
                    <a:pos x="48" y="162"/>
                  </a:cxn>
                  <a:cxn ang="0">
                    <a:pos x="0" y="353"/>
                  </a:cxn>
                  <a:cxn ang="0">
                    <a:pos x="54" y="233"/>
                  </a:cxn>
                  <a:cxn ang="0">
                    <a:pos x="84" y="216"/>
                  </a:cxn>
                  <a:cxn ang="0">
                    <a:pos x="126" y="126"/>
                  </a:cxn>
                  <a:cxn ang="0">
                    <a:pos x="144" y="120"/>
                  </a:cxn>
                  <a:cxn ang="0">
                    <a:pos x="144" y="90"/>
                  </a:cxn>
                  <a:cxn ang="0">
                    <a:pos x="186" y="66"/>
                  </a:cxn>
                  <a:cxn ang="0">
                    <a:pos x="162" y="60"/>
                  </a:cxn>
                  <a:cxn ang="0">
                    <a:pos x="36" y="0"/>
                  </a:cxn>
                  <a:cxn ang="0">
                    <a:pos x="36" y="0"/>
                  </a:cxn>
                </a:cxnLst>
                <a:rect l="0" t="0" r="r" b="b"/>
                <a:pathLst>
                  <a:path w="186" h="353">
                    <a:moveTo>
                      <a:pt x="36" y="0"/>
                    </a:moveTo>
                    <a:lnTo>
                      <a:pt x="54" y="18"/>
                    </a:lnTo>
                    <a:lnTo>
                      <a:pt x="24" y="30"/>
                    </a:lnTo>
                    <a:lnTo>
                      <a:pt x="18" y="66"/>
                    </a:lnTo>
                    <a:lnTo>
                      <a:pt x="42" y="114"/>
                    </a:lnTo>
                    <a:lnTo>
                      <a:pt x="48" y="162"/>
                    </a:lnTo>
                    <a:lnTo>
                      <a:pt x="0" y="353"/>
                    </a:lnTo>
                    <a:lnTo>
                      <a:pt x="54" y="233"/>
                    </a:lnTo>
                    <a:lnTo>
                      <a:pt x="84" y="216"/>
                    </a:lnTo>
                    <a:lnTo>
                      <a:pt x="126" y="126"/>
                    </a:lnTo>
                    <a:lnTo>
                      <a:pt x="144" y="120"/>
                    </a:lnTo>
                    <a:lnTo>
                      <a:pt x="144" y="90"/>
                    </a:lnTo>
                    <a:lnTo>
                      <a:pt x="186" y="66"/>
                    </a:lnTo>
                    <a:lnTo>
                      <a:pt x="162" y="60"/>
                    </a:lnTo>
                    <a:lnTo>
                      <a:pt x="36" y="0"/>
                    </a:lnTo>
                    <a:lnTo>
                      <a:pt x="36" y="0"/>
                    </a:lnTo>
                    <a:close/>
                  </a:path>
                </a:pathLst>
              </a:custGeom>
              <a:solidFill>
                <a:schemeClr val="bg2"/>
              </a:solidFill>
              <a:ln w="9525">
                <a:noFill/>
                <a:round/>
                <a:headEnd/>
                <a:tailEnd/>
              </a:ln>
            </p:spPr>
            <p:txBody>
              <a:bodyPr/>
              <a:lstStyle/>
              <a:p>
                <a:pPr>
                  <a:defRPr/>
                </a:pPr>
                <a:endParaRPr lang="en-US"/>
              </a:p>
            </p:txBody>
          </p:sp>
          <p:sp>
            <p:nvSpPr>
              <p:cNvPr id="220171" name="Freeform 11"/>
              <p:cNvSpPr>
                <a:spLocks/>
              </p:cNvSpPr>
              <p:nvPr userDrawn="1"/>
            </p:nvSpPr>
            <p:spPr bwMode="ltGray">
              <a:xfrm>
                <a:off x="3030" y="3893"/>
                <a:ext cx="378" cy="271"/>
              </a:xfrm>
              <a:custGeom>
                <a:avLst/>
                <a:gdLst/>
                <a:ahLst/>
                <a:cxnLst>
                  <a:cxn ang="0">
                    <a:pos x="18" y="0"/>
                  </a:cxn>
                  <a:cxn ang="0">
                    <a:pos x="12" y="13"/>
                  </a:cxn>
                  <a:cxn ang="0">
                    <a:pos x="0" y="40"/>
                  </a:cxn>
                  <a:cxn ang="0">
                    <a:pos x="60" y="121"/>
                  </a:cxn>
                  <a:cxn ang="0">
                    <a:pos x="310" y="271"/>
                  </a:cxn>
                  <a:cxn ang="0">
                    <a:pos x="290" y="139"/>
                  </a:cxn>
                  <a:cxn ang="0">
                    <a:pos x="378" y="76"/>
                  </a:cxn>
                  <a:cxn ang="0">
                    <a:pos x="251" y="94"/>
                  </a:cxn>
                  <a:cxn ang="0">
                    <a:pos x="90" y="54"/>
                  </a:cxn>
                  <a:cxn ang="0">
                    <a:pos x="18" y="0"/>
                  </a:cxn>
                  <a:cxn ang="0">
                    <a:pos x="18" y="0"/>
                  </a:cxn>
                </a:cxnLst>
                <a:rect l="0" t="0" r="r" b="b"/>
                <a:pathLst>
                  <a:path w="378" h="271">
                    <a:moveTo>
                      <a:pt x="18" y="0"/>
                    </a:moveTo>
                    <a:lnTo>
                      <a:pt x="12" y="13"/>
                    </a:lnTo>
                    <a:lnTo>
                      <a:pt x="0" y="40"/>
                    </a:lnTo>
                    <a:lnTo>
                      <a:pt x="60" y="121"/>
                    </a:lnTo>
                    <a:lnTo>
                      <a:pt x="310" y="271"/>
                    </a:lnTo>
                    <a:lnTo>
                      <a:pt x="290" y="139"/>
                    </a:lnTo>
                    <a:lnTo>
                      <a:pt x="378" y="76"/>
                    </a:lnTo>
                    <a:lnTo>
                      <a:pt x="251" y="94"/>
                    </a:lnTo>
                    <a:lnTo>
                      <a:pt x="90" y="54"/>
                    </a:lnTo>
                    <a:lnTo>
                      <a:pt x="18" y="0"/>
                    </a:lnTo>
                    <a:lnTo>
                      <a:pt x="18" y="0"/>
                    </a:lnTo>
                    <a:close/>
                  </a:path>
                </a:pathLst>
              </a:custGeom>
              <a:solidFill>
                <a:schemeClr val="bg2"/>
              </a:solidFill>
              <a:ln w="9525">
                <a:noFill/>
                <a:round/>
                <a:headEnd/>
                <a:tailEnd/>
              </a:ln>
            </p:spPr>
            <p:txBody>
              <a:bodyPr/>
              <a:lstStyle/>
              <a:p>
                <a:pPr>
                  <a:defRPr/>
                </a:pPr>
                <a:endParaRPr lang="en-US"/>
              </a:p>
            </p:txBody>
          </p:sp>
          <p:sp>
            <p:nvSpPr>
              <p:cNvPr id="220172" name="Freeform 12"/>
              <p:cNvSpPr>
                <a:spLocks/>
              </p:cNvSpPr>
              <p:nvPr userDrawn="1"/>
            </p:nvSpPr>
            <p:spPr bwMode="ltGray">
              <a:xfrm>
                <a:off x="3628" y="3866"/>
                <a:ext cx="155" cy="74"/>
              </a:xfrm>
              <a:custGeom>
                <a:avLst/>
                <a:gdLst/>
                <a:ahLst/>
                <a:cxnLst>
                  <a:cxn ang="0">
                    <a:pos x="114" y="0"/>
                  </a:cxn>
                  <a:cxn ang="0">
                    <a:pos x="0" y="0"/>
                  </a:cxn>
                  <a:cxn ang="0">
                    <a:pos x="0" y="0"/>
                  </a:cxn>
                  <a:cxn ang="0">
                    <a:pos x="6" y="6"/>
                  </a:cxn>
                  <a:cxn ang="0">
                    <a:pos x="6" y="18"/>
                  </a:cxn>
                  <a:cxn ang="0">
                    <a:pos x="0" y="24"/>
                  </a:cxn>
                  <a:cxn ang="0">
                    <a:pos x="78" y="60"/>
                  </a:cxn>
                  <a:cxn ang="0">
                    <a:pos x="96" y="42"/>
                  </a:cxn>
                  <a:cxn ang="0">
                    <a:pos x="155" y="66"/>
                  </a:cxn>
                  <a:cxn ang="0">
                    <a:pos x="126" y="24"/>
                  </a:cxn>
                  <a:cxn ang="0">
                    <a:pos x="149" y="0"/>
                  </a:cxn>
                  <a:cxn ang="0">
                    <a:pos x="114" y="0"/>
                  </a:cxn>
                  <a:cxn ang="0">
                    <a:pos x="114" y="0"/>
                  </a:cxn>
                </a:cxnLst>
                <a:rect l="0" t="0" r="r" b="b"/>
                <a:pathLst>
                  <a:path w="155" h="66">
                    <a:moveTo>
                      <a:pt x="114" y="0"/>
                    </a:moveTo>
                    <a:lnTo>
                      <a:pt x="0" y="0"/>
                    </a:lnTo>
                    <a:lnTo>
                      <a:pt x="0" y="0"/>
                    </a:lnTo>
                    <a:lnTo>
                      <a:pt x="6" y="6"/>
                    </a:lnTo>
                    <a:lnTo>
                      <a:pt x="6" y="18"/>
                    </a:lnTo>
                    <a:lnTo>
                      <a:pt x="0" y="24"/>
                    </a:lnTo>
                    <a:lnTo>
                      <a:pt x="78" y="60"/>
                    </a:lnTo>
                    <a:lnTo>
                      <a:pt x="96" y="42"/>
                    </a:lnTo>
                    <a:lnTo>
                      <a:pt x="155" y="66"/>
                    </a:lnTo>
                    <a:lnTo>
                      <a:pt x="126" y="24"/>
                    </a:lnTo>
                    <a:lnTo>
                      <a:pt x="149" y="0"/>
                    </a:lnTo>
                    <a:lnTo>
                      <a:pt x="114" y="0"/>
                    </a:lnTo>
                    <a:lnTo>
                      <a:pt x="114" y="0"/>
                    </a:lnTo>
                    <a:close/>
                  </a:path>
                </a:pathLst>
              </a:custGeom>
              <a:solidFill>
                <a:schemeClr val="bg2"/>
              </a:solidFill>
              <a:ln w="9525">
                <a:noFill/>
                <a:round/>
                <a:headEnd/>
                <a:tailEnd/>
              </a:ln>
            </p:spPr>
            <p:txBody>
              <a:bodyPr/>
              <a:lstStyle/>
              <a:p>
                <a:pPr>
                  <a:defRPr/>
                </a:pPr>
                <a:endParaRPr lang="en-US"/>
              </a:p>
            </p:txBody>
          </p:sp>
          <p:sp>
            <p:nvSpPr>
              <p:cNvPr id="220173" name="Freeform 13"/>
              <p:cNvSpPr>
                <a:spLocks/>
              </p:cNvSpPr>
              <p:nvPr userDrawn="1"/>
            </p:nvSpPr>
            <p:spPr bwMode="ltGray">
              <a:xfrm>
                <a:off x="2486" y="3859"/>
                <a:ext cx="42" cy="81"/>
              </a:xfrm>
              <a:custGeom>
                <a:avLst/>
                <a:gdLst/>
                <a:ahLst/>
                <a:cxnLst>
                  <a:cxn ang="0">
                    <a:pos x="6" y="36"/>
                  </a:cxn>
                  <a:cxn ang="0">
                    <a:pos x="0" y="18"/>
                  </a:cxn>
                  <a:cxn ang="0">
                    <a:pos x="12" y="6"/>
                  </a:cxn>
                  <a:cxn ang="0">
                    <a:pos x="0" y="6"/>
                  </a:cxn>
                  <a:cxn ang="0">
                    <a:pos x="12" y="6"/>
                  </a:cxn>
                  <a:cxn ang="0">
                    <a:pos x="24" y="6"/>
                  </a:cxn>
                  <a:cxn ang="0">
                    <a:pos x="36" y="6"/>
                  </a:cxn>
                  <a:cxn ang="0">
                    <a:pos x="42" y="0"/>
                  </a:cxn>
                  <a:cxn ang="0">
                    <a:pos x="30" y="18"/>
                  </a:cxn>
                  <a:cxn ang="0">
                    <a:pos x="42" y="48"/>
                  </a:cxn>
                  <a:cxn ang="0">
                    <a:pos x="12" y="72"/>
                  </a:cxn>
                  <a:cxn ang="0">
                    <a:pos x="6" y="36"/>
                  </a:cxn>
                  <a:cxn ang="0">
                    <a:pos x="6" y="36"/>
                  </a:cxn>
                </a:cxnLst>
                <a:rect l="0" t="0" r="r" b="b"/>
                <a:pathLst>
                  <a:path w="42" h="72">
                    <a:moveTo>
                      <a:pt x="6" y="36"/>
                    </a:moveTo>
                    <a:lnTo>
                      <a:pt x="0" y="18"/>
                    </a:lnTo>
                    <a:lnTo>
                      <a:pt x="12" y="6"/>
                    </a:lnTo>
                    <a:lnTo>
                      <a:pt x="0" y="6"/>
                    </a:lnTo>
                    <a:lnTo>
                      <a:pt x="12" y="6"/>
                    </a:lnTo>
                    <a:lnTo>
                      <a:pt x="24" y="6"/>
                    </a:lnTo>
                    <a:lnTo>
                      <a:pt x="36" y="6"/>
                    </a:lnTo>
                    <a:lnTo>
                      <a:pt x="42" y="0"/>
                    </a:lnTo>
                    <a:lnTo>
                      <a:pt x="30" y="18"/>
                    </a:lnTo>
                    <a:lnTo>
                      <a:pt x="42" y="48"/>
                    </a:lnTo>
                    <a:lnTo>
                      <a:pt x="12" y="72"/>
                    </a:lnTo>
                    <a:lnTo>
                      <a:pt x="6" y="36"/>
                    </a:lnTo>
                    <a:lnTo>
                      <a:pt x="6" y="36"/>
                    </a:lnTo>
                    <a:close/>
                  </a:path>
                </a:pathLst>
              </a:custGeom>
              <a:solidFill>
                <a:schemeClr val="bg2"/>
              </a:solidFill>
              <a:ln w="9525">
                <a:noFill/>
                <a:round/>
                <a:headEnd/>
                <a:tailEnd/>
              </a:ln>
            </p:spPr>
            <p:txBody>
              <a:bodyPr/>
              <a:lstStyle/>
              <a:p>
                <a:pPr>
                  <a:defRPr/>
                </a:pPr>
                <a:endParaRPr lang="en-US"/>
              </a:p>
            </p:txBody>
          </p:sp>
        </p:grpSp>
        <p:sp>
          <p:nvSpPr>
            <p:cNvPr id="220174" name="Freeform 14"/>
            <p:cNvSpPr>
              <a:spLocks/>
            </p:cNvSpPr>
            <p:nvPr userDrawn="1"/>
          </p:nvSpPr>
          <p:spPr bwMode="ltGray">
            <a:xfrm>
              <a:off x="0" y="3792"/>
              <a:ext cx="3976" cy="535"/>
            </a:xfrm>
            <a:custGeom>
              <a:avLst/>
              <a:gdLst/>
              <a:ahLst/>
              <a:cxnLst>
                <a:cxn ang="0">
                  <a:pos x="3976" y="527"/>
                </a:cxn>
                <a:cxn ang="0">
                  <a:pos x="3970" y="527"/>
                </a:cxn>
                <a:cxn ang="0">
                  <a:pos x="3844" y="509"/>
                </a:cxn>
                <a:cxn ang="0">
                  <a:pos x="2487" y="305"/>
                </a:cxn>
                <a:cxn ang="0">
                  <a:pos x="2039" y="36"/>
                </a:cxn>
                <a:cxn ang="0">
                  <a:pos x="1907" y="24"/>
                </a:cxn>
                <a:cxn ang="0">
                  <a:pos x="1883" y="54"/>
                </a:cxn>
                <a:cxn ang="0">
                  <a:pos x="1859" y="54"/>
                </a:cxn>
                <a:cxn ang="0">
                  <a:pos x="1830" y="30"/>
                </a:cxn>
                <a:cxn ang="0">
                  <a:pos x="1704" y="102"/>
                </a:cxn>
                <a:cxn ang="0">
                  <a:pos x="1608" y="126"/>
                </a:cxn>
                <a:cxn ang="0">
                  <a:pos x="1561" y="132"/>
                </a:cxn>
                <a:cxn ang="0">
                  <a:pos x="1495" y="102"/>
                </a:cxn>
                <a:cxn ang="0">
                  <a:pos x="1357" y="126"/>
                </a:cxn>
                <a:cxn ang="0">
                  <a:pos x="1285" y="24"/>
                </a:cxn>
                <a:cxn ang="0">
                  <a:pos x="1280" y="18"/>
                </a:cxn>
                <a:cxn ang="0">
                  <a:pos x="1262" y="12"/>
                </a:cxn>
                <a:cxn ang="0">
                  <a:pos x="1238" y="6"/>
                </a:cxn>
                <a:cxn ang="0">
                  <a:pos x="1220" y="0"/>
                </a:cxn>
                <a:cxn ang="0">
                  <a:pos x="1196" y="0"/>
                </a:cxn>
                <a:cxn ang="0">
                  <a:pos x="1166" y="0"/>
                </a:cxn>
                <a:cxn ang="0">
                  <a:pos x="1142" y="0"/>
                </a:cxn>
                <a:cxn ang="0">
                  <a:pos x="1136" y="0"/>
                </a:cxn>
                <a:cxn ang="0">
                  <a:pos x="1130" y="0"/>
                </a:cxn>
                <a:cxn ang="0">
                  <a:pos x="1124" y="6"/>
                </a:cxn>
                <a:cxn ang="0">
                  <a:pos x="1118" y="12"/>
                </a:cxn>
                <a:cxn ang="0">
                  <a:pos x="1100" y="18"/>
                </a:cxn>
                <a:cxn ang="0">
                  <a:pos x="1088" y="18"/>
                </a:cxn>
                <a:cxn ang="0">
                  <a:pos x="1070" y="24"/>
                </a:cxn>
                <a:cxn ang="0">
                  <a:pos x="1052" y="30"/>
                </a:cxn>
                <a:cxn ang="0">
                  <a:pos x="1034" y="36"/>
                </a:cxn>
                <a:cxn ang="0">
                  <a:pos x="1028" y="42"/>
                </a:cxn>
                <a:cxn ang="0">
                  <a:pos x="969" y="60"/>
                </a:cxn>
                <a:cxn ang="0">
                  <a:pos x="921" y="72"/>
                </a:cxn>
                <a:cxn ang="0">
                  <a:pos x="855" y="48"/>
                </a:cxn>
                <a:cxn ang="0">
                  <a:pos x="825" y="48"/>
                </a:cxn>
                <a:cxn ang="0">
                  <a:pos x="759" y="72"/>
                </a:cxn>
                <a:cxn ang="0">
                  <a:pos x="735" y="72"/>
                </a:cxn>
                <a:cxn ang="0">
                  <a:pos x="706" y="60"/>
                </a:cxn>
                <a:cxn ang="0">
                  <a:pos x="640" y="60"/>
                </a:cxn>
                <a:cxn ang="0">
                  <a:pos x="544" y="72"/>
                </a:cxn>
                <a:cxn ang="0">
                  <a:pos x="389" y="18"/>
                </a:cxn>
                <a:cxn ang="0">
                  <a:pos x="323" y="60"/>
                </a:cxn>
                <a:cxn ang="0">
                  <a:pos x="317" y="60"/>
                </a:cxn>
                <a:cxn ang="0">
                  <a:pos x="305" y="72"/>
                </a:cxn>
                <a:cxn ang="0">
                  <a:pos x="287" y="78"/>
                </a:cxn>
                <a:cxn ang="0">
                  <a:pos x="263" y="90"/>
                </a:cxn>
                <a:cxn ang="0">
                  <a:pos x="203" y="120"/>
                </a:cxn>
                <a:cxn ang="0">
                  <a:pos x="149" y="150"/>
                </a:cxn>
                <a:cxn ang="0">
                  <a:pos x="78" y="168"/>
                </a:cxn>
                <a:cxn ang="0">
                  <a:pos x="0" y="180"/>
                </a:cxn>
                <a:cxn ang="0">
                  <a:pos x="0" y="527"/>
                </a:cxn>
                <a:cxn ang="0">
                  <a:pos x="1010" y="527"/>
                </a:cxn>
                <a:cxn ang="0">
                  <a:pos x="3725" y="527"/>
                </a:cxn>
                <a:cxn ang="0">
                  <a:pos x="3976" y="527"/>
                </a:cxn>
                <a:cxn ang="0">
                  <a:pos x="3976" y="527"/>
                </a:cxn>
              </a:cxnLst>
              <a:rect l="0" t="0" r="r" b="b"/>
              <a:pathLst>
                <a:path w="3976" h="527">
                  <a:moveTo>
                    <a:pt x="3976" y="527"/>
                  </a:moveTo>
                  <a:lnTo>
                    <a:pt x="3970" y="527"/>
                  </a:lnTo>
                  <a:lnTo>
                    <a:pt x="3844" y="509"/>
                  </a:lnTo>
                  <a:lnTo>
                    <a:pt x="2487" y="305"/>
                  </a:lnTo>
                  <a:lnTo>
                    <a:pt x="2039" y="36"/>
                  </a:lnTo>
                  <a:lnTo>
                    <a:pt x="1907" y="24"/>
                  </a:lnTo>
                  <a:lnTo>
                    <a:pt x="1883" y="54"/>
                  </a:lnTo>
                  <a:lnTo>
                    <a:pt x="1859" y="54"/>
                  </a:lnTo>
                  <a:lnTo>
                    <a:pt x="1830" y="30"/>
                  </a:lnTo>
                  <a:lnTo>
                    <a:pt x="1704" y="102"/>
                  </a:lnTo>
                  <a:lnTo>
                    <a:pt x="1608" y="126"/>
                  </a:lnTo>
                  <a:lnTo>
                    <a:pt x="1561" y="132"/>
                  </a:lnTo>
                  <a:lnTo>
                    <a:pt x="1495" y="102"/>
                  </a:lnTo>
                  <a:lnTo>
                    <a:pt x="1357" y="126"/>
                  </a:lnTo>
                  <a:lnTo>
                    <a:pt x="1285" y="24"/>
                  </a:lnTo>
                  <a:lnTo>
                    <a:pt x="1280" y="18"/>
                  </a:lnTo>
                  <a:lnTo>
                    <a:pt x="1262" y="12"/>
                  </a:lnTo>
                  <a:lnTo>
                    <a:pt x="1238" y="6"/>
                  </a:lnTo>
                  <a:lnTo>
                    <a:pt x="1220" y="0"/>
                  </a:lnTo>
                  <a:lnTo>
                    <a:pt x="1196" y="0"/>
                  </a:lnTo>
                  <a:lnTo>
                    <a:pt x="1166" y="0"/>
                  </a:lnTo>
                  <a:lnTo>
                    <a:pt x="1142" y="0"/>
                  </a:lnTo>
                  <a:lnTo>
                    <a:pt x="1136" y="0"/>
                  </a:lnTo>
                  <a:lnTo>
                    <a:pt x="1130" y="0"/>
                  </a:lnTo>
                  <a:lnTo>
                    <a:pt x="1124" y="6"/>
                  </a:lnTo>
                  <a:lnTo>
                    <a:pt x="1118" y="12"/>
                  </a:lnTo>
                  <a:lnTo>
                    <a:pt x="1100" y="18"/>
                  </a:lnTo>
                  <a:lnTo>
                    <a:pt x="1088" y="18"/>
                  </a:lnTo>
                  <a:lnTo>
                    <a:pt x="1070" y="24"/>
                  </a:lnTo>
                  <a:lnTo>
                    <a:pt x="1052" y="30"/>
                  </a:lnTo>
                  <a:lnTo>
                    <a:pt x="1034" y="36"/>
                  </a:lnTo>
                  <a:lnTo>
                    <a:pt x="1028" y="42"/>
                  </a:lnTo>
                  <a:lnTo>
                    <a:pt x="969" y="60"/>
                  </a:lnTo>
                  <a:lnTo>
                    <a:pt x="921" y="72"/>
                  </a:lnTo>
                  <a:lnTo>
                    <a:pt x="855" y="48"/>
                  </a:lnTo>
                  <a:lnTo>
                    <a:pt x="825" y="48"/>
                  </a:lnTo>
                  <a:lnTo>
                    <a:pt x="759" y="72"/>
                  </a:lnTo>
                  <a:lnTo>
                    <a:pt x="735" y="72"/>
                  </a:lnTo>
                  <a:lnTo>
                    <a:pt x="706" y="60"/>
                  </a:lnTo>
                  <a:lnTo>
                    <a:pt x="640" y="60"/>
                  </a:lnTo>
                  <a:lnTo>
                    <a:pt x="544" y="72"/>
                  </a:lnTo>
                  <a:lnTo>
                    <a:pt x="389" y="18"/>
                  </a:lnTo>
                  <a:lnTo>
                    <a:pt x="323" y="60"/>
                  </a:lnTo>
                  <a:lnTo>
                    <a:pt x="317" y="60"/>
                  </a:lnTo>
                  <a:lnTo>
                    <a:pt x="305" y="72"/>
                  </a:lnTo>
                  <a:lnTo>
                    <a:pt x="287" y="78"/>
                  </a:lnTo>
                  <a:lnTo>
                    <a:pt x="263" y="90"/>
                  </a:lnTo>
                  <a:lnTo>
                    <a:pt x="203" y="120"/>
                  </a:lnTo>
                  <a:lnTo>
                    <a:pt x="149" y="150"/>
                  </a:lnTo>
                  <a:lnTo>
                    <a:pt x="78" y="168"/>
                  </a:lnTo>
                  <a:lnTo>
                    <a:pt x="0" y="180"/>
                  </a:lnTo>
                  <a:lnTo>
                    <a:pt x="0" y="527"/>
                  </a:lnTo>
                  <a:lnTo>
                    <a:pt x="1010" y="527"/>
                  </a:lnTo>
                  <a:lnTo>
                    <a:pt x="3725" y="527"/>
                  </a:lnTo>
                  <a:lnTo>
                    <a:pt x="3976" y="527"/>
                  </a:lnTo>
                  <a:lnTo>
                    <a:pt x="3976" y="527"/>
                  </a:lnTo>
                  <a:close/>
                </a:path>
              </a:pathLst>
            </a:custGeom>
            <a:gradFill rotWithShape="0">
              <a:gsLst>
                <a:gs pos="0">
                  <a:schemeClr val="bg2">
                    <a:gamma/>
                    <a:tint val="75686"/>
                    <a:invGamma/>
                  </a:schemeClr>
                </a:gs>
                <a:gs pos="100000">
                  <a:schemeClr val="bg2"/>
                </a:gs>
              </a:gsLst>
              <a:lin ang="5400000" scaled="1"/>
            </a:gradFill>
            <a:ln w="9525">
              <a:noFill/>
              <a:round/>
              <a:headEnd/>
              <a:tailEnd/>
            </a:ln>
          </p:spPr>
          <p:txBody>
            <a:bodyPr/>
            <a:lstStyle/>
            <a:p>
              <a:pPr>
                <a:defRPr/>
              </a:pPr>
              <a:endParaRPr lang="en-US"/>
            </a:p>
          </p:txBody>
        </p:sp>
      </p:grpSp>
      <p:grpSp>
        <p:nvGrpSpPr>
          <p:cNvPr id="5" name="Group 15"/>
          <p:cNvGrpSpPr>
            <a:grpSpLocks/>
          </p:cNvGrpSpPr>
          <p:nvPr/>
        </p:nvGrpSpPr>
        <p:grpSpPr bwMode="auto">
          <a:xfrm>
            <a:off x="627063" y="6021388"/>
            <a:ext cx="5684837" cy="849312"/>
            <a:chOff x="395" y="3793"/>
            <a:chExt cx="3581" cy="535"/>
          </a:xfrm>
        </p:grpSpPr>
        <p:sp>
          <p:nvSpPr>
            <p:cNvPr id="220176" name="Freeform 16"/>
            <p:cNvSpPr>
              <a:spLocks/>
            </p:cNvSpPr>
            <p:nvPr/>
          </p:nvSpPr>
          <p:spPr bwMode="auto">
            <a:xfrm>
              <a:off x="1196" y="3793"/>
              <a:ext cx="365" cy="291"/>
            </a:xfrm>
            <a:custGeom>
              <a:avLst/>
              <a:gdLst/>
              <a:ahLst/>
              <a:cxnLst>
                <a:cxn ang="0">
                  <a:pos x="24" y="24"/>
                </a:cxn>
                <a:cxn ang="0">
                  <a:pos x="0" y="60"/>
                </a:cxn>
                <a:cxn ang="0">
                  <a:pos x="66" y="108"/>
                </a:cxn>
                <a:cxn ang="0">
                  <a:pos x="143" y="180"/>
                </a:cxn>
                <a:cxn ang="0">
                  <a:pos x="191" y="168"/>
                </a:cxn>
                <a:cxn ang="0">
                  <a:pos x="341" y="287"/>
                </a:cxn>
                <a:cxn ang="0">
                  <a:pos x="305" y="174"/>
                </a:cxn>
                <a:cxn ang="0">
                  <a:pos x="365" y="132"/>
                </a:cxn>
                <a:cxn ang="0">
                  <a:pos x="359" y="126"/>
                </a:cxn>
                <a:cxn ang="0">
                  <a:pos x="335" y="114"/>
                </a:cxn>
                <a:cxn ang="0">
                  <a:pos x="299" y="90"/>
                </a:cxn>
                <a:cxn ang="0">
                  <a:pos x="257" y="72"/>
                </a:cxn>
                <a:cxn ang="0">
                  <a:pos x="215" y="54"/>
                </a:cxn>
                <a:cxn ang="0">
                  <a:pos x="173" y="36"/>
                </a:cxn>
                <a:cxn ang="0">
                  <a:pos x="143" y="24"/>
                </a:cxn>
                <a:cxn ang="0">
                  <a:pos x="131" y="18"/>
                </a:cxn>
                <a:cxn ang="0">
                  <a:pos x="107" y="18"/>
                </a:cxn>
                <a:cxn ang="0">
                  <a:pos x="95" y="18"/>
                </a:cxn>
                <a:cxn ang="0">
                  <a:pos x="72" y="12"/>
                </a:cxn>
                <a:cxn ang="0">
                  <a:pos x="66" y="12"/>
                </a:cxn>
                <a:cxn ang="0">
                  <a:pos x="54" y="6"/>
                </a:cxn>
                <a:cxn ang="0">
                  <a:pos x="42" y="0"/>
                </a:cxn>
                <a:cxn ang="0">
                  <a:pos x="30" y="0"/>
                </a:cxn>
                <a:cxn ang="0">
                  <a:pos x="24" y="24"/>
                </a:cxn>
                <a:cxn ang="0">
                  <a:pos x="24" y="24"/>
                </a:cxn>
              </a:cxnLst>
              <a:rect l="0" t="0" r="r" b="b"/>
              <a:pathLst>
                <a:path w="365" h="287">
                  <a:moveTo>
                    <a:pt x="24" y="24"/>
                  </a:moveTo>
                  <a:lnTo>
                    <a:pt x="0" y="60"/>
                  </a:lnTo>
                  <a:lnTo>
                    <a:pt x="66" y="108"/>
                  </a:lnTo>
                  <a:lnTo>
                    <a:pt x="143" y="180"/>
                  </a:lnTo>
                  <a:lnTo>
                    <a:pt x="191" y="168"/>
                  </a:lnTo>
                  <a:lnTo>
                    <a:pt x="341" y="287"/>
                  </a:lnTo>
                  <a:lnTo>
                    <a:pt x="305" y="174"/>
                  </a:lnTo>
                  <a:lnTo>
                    <a:pt x="365" y="132"/>
                  </a:lnTo>
                  <a:lnTo>
                    <a:pt x="359" y="126"/>
                  </a:lnTo>
                  <a:lnTo>
                    <a:pt x="335" y="114"/>
                  </a:lnTo>
                  <a:lnTo>
                    <a:pt x="299" y="90"/>
                  </a:lnTo>
                  <a:lnTo>
                    <a:pt x="257" y="72"/>
                  </a:lnTo>
                  <a:lnTo>
                    <a:pt x="215" y="54"/>
                  </a:lnTo>
                  <a:lnTo>
                    <a:pt x="173" y="36"/>
                  </a:lnTo>
                  <a:lnTo>
                    <a:pt x="143" y="24"/>
                  </a:lnTo>
                  <a:lnTo>
                    <a:pt x="131" y="18"/>
                  </a:lnTo>
                  <a:lnTo>
                    <a:pt x="107" y="18"/>
                  </a:lnTo>
                  <a:lnTo>
                    <a:pt x="95" y="18"/>
                  </a:lnTo>
                  <a:lnTo>
                    <a:pt x="72" y="12"/>
                  </a:lnTo>
                  <a:lnTo>
                    <a:pt x="66" y="12"/>
                  </a:lnTo>
                  <a:lnTo>
                    <a:pt x="54" y="6"/>
                  </a:lnTo>
                  <a:lnTo>
                    <a:pt x="42" y="0"/>
                  </a:lnTo>
                  <a:lnTo>
                    <a:pt x="30" y="0"/>
                  </a:lnTo>
                  <a:lnTo>
                    <a:pt x="24" y="24"/>
                  </a:lnTo>
                  <a:lnTo>
                    <a:pt x="24" y="24"/>
                  </a:lnTo>
                  <a:close/>
                </a:path>
              </a:pathLst>
            </a:custGeom>
            <a:solidFill>
              <a:schemeClr val="bg2"/>
            </a:solidFill>
            <a:ln w="9525">
              <a:noFill/>
              <a:round/>
              <a:headEnd/>
              <a:tailEnd/>
            </a:ln>
          </p:spPr>
          <p:txBody>
            <a:bodyPr/>
            <a:lstStyle/>
            <a:p>
              <a:pPr>
                <a:defRPr/>
              </a:pPr>
              <a:endParaRPr lang="en-US"/>
            </a:p>
          </p:txBody>
        </p:sp>
        <p:sp>
          <p:nvSpPr>
            <p:cNvPr id="220177" name="Freeform 17"/>
            <p:cNvSpPr>
              <a:spLocks/>
            </p:cNvSpPr>
            <p:nvPr/>
          </p:nvSpPr>
          <p:spPr bwMode="auto">
            <a:xfrm>
              <a:off x="1943" y="3829"/>
              <a:ext cx="2033" cy="499"/>
            </a:xfrm>
            <a:custGeom>
              <a:avLst/>
              <a:gdLst/>
              <a:ahLst/>
              <a:cxnLst>
                <a:cxn ang="0">
                  <a:pos x="186" y="18"/>
                </a:cxn>
                <a:cxn ang="0">
                  <a:pos x="138" y="6"/>
                </a:cxn>
                <a:cxn ang="0">
                  <a:pos x="96" y="0"/>
                </a:cxn>
                <a:cxn ang="0">
                  <a:pos x="36" y="0"/>
                </a:cxn>
                <a:cxn ang="0">
                  <a:pos x="12" y="25"/>
                </a:cxn>
                <a:cxn ang="0">
                  <a:pos x="0" y="128"/>
                </a:cxn>
                <a:cxn ang="0">
                  <a:pos x="60" y="104"/>
                </a:cxn>
                <a:cxn ang="0">
                  <a:pos x="90" y="134"/>
                </a:cxn>
                <a:cxn ang="0">
                  <a:pos x="150" y="153"/>
                </a:cxn>
                <a:cxn ang="0">
                  <a:pos x="209" y="273"/>
                </a:cxn>
                <a:cxn ang="0">
                  <a:pos x="401" y="359"/>
                </a:cxn>
                <a:cxn ang="0">
                  <a:pos x="777" y="359"/>
                </a:cxn>
                <a:cxn ang="0">
                  <a:pos x="2033" y="499"/>
                </a:cxn>
                <a:cxn ang="0">
                  <a:pos x="2033" y="499"/>
                </a:cxn>
                <a:cxn ang="0">
                  <a:pos x="1991" y="493"/>
                </a:cxn>
                <a:cxn ang="0">
                  <a:pos x="676" y="243"/>
                </a:cxn>
                <a:cxn ang="0">
                  <a:pos x="514" y="159"/>
                </a:cxn>
                <a:cxn ang="0">
                  <a:pos x="425" y="110"/>
                </a:cxn>
                <a:cxn ang="0">
                  <a:pos x="365" y="92"/>
                </a:cxn>
                <a:cxn ang="0">
                  <a:pos x="281" y="61"/>
                </a:cxn>
                <a:cxn ang="0">
                  <a:pos x="186" y="18"/>
                </a:cxn>
                <a:cxn ang="0">
                  <a:pos x="186" y="18"/>
                </a:cxn>
              </a:cxnLst>
              <a:rect l="0" t="0" r="r" b="b"/>
              <a:pathLst>
                <a:path w="2033" h="499">
                  <a:moveTo>
                    <a:pt x="186" y="18"/>
                  </a:moveTo>
                  <a:lnTo>
                    <a:pt x="138" y="6"/>
                  </a:lnTo>
                  <a:lnTo>
                    <a:pt x="96" y="0"/>
                  </a:lnTo>
                  <a:lnTo>
                    <a:pt x="36" y="0"/>
                  </a:lnTo>
                  <a:lnTo>
                    <a:pt x="12" y="25"/>
                  </a:lnTo>
                  <a:lnTo>
                    <a:pt x="0" y="128"/>
                  </a:lnTo>
                  <a:lnTo>
                    <a:pt x="60" y="104"/>
                  </a:lnTo>
                  <a:lnTo>
                    <a:pt x="90" y="134"/>
                  </a:lnTo>
                  <a:lnTo>
                    <a:pt x="150" y="153"/>
                  </a:lnTo>
                  <a:lnTo>
                    <a:pt x="209" y="273"/>
                  </a:lnTo>
                  <a:lnTo>
                    <a:pt x="401" y="359"/>
                  </a:lnTo>
                  <a:lnTo>
                    <a:pt x="777" y="359"/>
                  </a:lnTo>
                  <a:lnTo>
                    <a:pt x="2033" y="499"/>
                  </a:lnTo>
                  <a:lnTo>
                    <a:pt x="2033" y="499"/>
                  </a:lnTo>
                  <a:lnTo>
                    <a:pt x="1991" y="493"/>
                  </a:lnTo>
                  <a:lnTo>
                    <a:pt x="676" y="243"/>
                  </a:lnTo>
                  <a:lnTo>
                    <a:pt x="514" y="159"/>
                  </a:lnTo>
                  <a:lnTo>
                    <a:pt x="425" y="110"/>
                  </a:lnTo>
                  <a:lnTo>
                    <a:pt x="365" y="92"/>
                  </a:lnTo>
                  <a:lnTo>
                    <a:pt x="281" y="61"/>
                  </a:lnTo>
                  <a:lnTo>
                    <a:pt x="186" y="18"/>
                  </a:lnTo>
                  <a:lnTo>
                    <a:pt x="186" y="18"/>
                  </a:lnTo>
                  <a:close/>
                </a:path>
              </a:pathLst>
            </a:custGeom>
            <a:solidFill>
              <a:schemeClr val="bg2"/>
            </a:solidFill>
            <a:ln w="9525">
              <a:noFill/>
              <a:round/>
              <a:headEnd/>
              <a:tailEnd/>
            </a:ln>
          </p:spPr>
          <p:txBody>
            <a:bodyPr/>
            <a:lstStyle/>
            <a:p>
              <a:pPr>
                <a:defRPr/>
              </a:pPr>
              <a:endParaRPr lang="en-US"/>
            </a:p>
          </p:txBody>
        </p:sp>
        <p:sp>
          <p:nvSpPr>
            <p:cNvPr id="220178" name="Freeform 18"/>
            <p:cNvSpPr>
              <a:spLocks/>
            </p:cNvSpPr>
            <p:nvPr/>
          </p:nvSpPr>
          <p:spPr bwMode="auto">
            <a:xfrm>
              <a:off x="1830" y="3823"/>
              <a:ext cx="71" cy="61"/>
            </a:xfrm>
            <a:custGeom>
              <a:avLst/>
              <a:gdLst/>
              <a:ahLst/>
              <a:cxnLst>
                <a:cxn ang="0">
                  <a:pos x="0" y="18"/>
                </a:cxn>
                <a:cxn ang="0">
                  <a:pos x="6" y="18"/>
                </a:cxn>
                <a:cxn ang="0">
                  <a:pos x="12" y="12"/>
                </a:cxn>
                <a:cxn ang="0">
                  <a:pos x="6" y="6"/>
                </a:cxn>
                <a:cxn ang="0">
                  <a:pos x="0" y="0"/>
                </a:cxn>
                <a:cxn ang="0">
                  <a:pos x="29" y="18"/>
                </a:cxn>
                <a:cxn ang="0">
                  <a:pos x="53" y="18"/>
                </a:cxn>
                <a:cxn ang="0">
                  <a:pos x="59" y="30"/>
                </a:cxn>
                <a:cxn ang="0">
                  <a:pos x="65" y="42"/>
                </a:cxn>
                <a:cxn ang="0">
                  <a:pos x="71" y="54"/>
                </a:cxn>
                <a:cxn ang="0">
                  <a:pos x="71" y="60"/>
                </a:cxn>
                <a:cxn ang="0">
                  <a:pos x="59" y="54"/>
                </a:cxn>
                <a:cxn ang="0">
                  <a:pos x="47" y="42"/>
                </a:cxn>
                <a:cxn ang="0">
                  <a:pos x="23" y="30"/>
                </a:cxn>
                <a:cxn ang="0">
                  <a:pos x="23" y="36"/>
                </a:cxn>
                <a:cxn ang="0">
                  <a:pos x="18" y="42"/>
                </a:cxn>
                <a:cxn ang="0">
                  <a:pos x="12" y="48"/>
                </a:cxn>
                <a:cxn ang="0">
                  <a:pos x="6" y="48"/>
                </a:cxn>
                <a:cxn ang="0">
                  <a:pos x="6" y="48"/>
                </a:cxn>
                <a:cxn ang="0">
                  <a:pos x="6" y="36"/>
                </a:cxn>
                <a:cxn ang="0">
                  <a:pos x="0" y="18"/>
                </a:cxn>
                <a:cxn ang="0">
                  <a:pos x="0" y="18"/>
                </a:cxn>
              </a:cxnLst>
              <a:rect l="0" t="0" r="r" b="b"/>
              <a:pathLst>
                <a:path w="71" h="60">
                  <a:moveTo>
                    <a:pt x="0" y="18"/>
                  </a:moveTo>
                  <a:lnTo>
                    <a:pt x="6" y="18"/>
                  </a:lnTo>
                  <a:lnTo>
                    <a:pt x="12" y="12"/>
                  </a:lnTo>
                  <a:lnTo>
                    <a:pt x="6" y="6"/>
                  </a:lnTo>
                  <a:lnTo>
                    <a:pt x="0" y="0"/>
                  </a:lnTo>
                  <a:lnTo>
                    <a:pt x="29" y="18"/>
                  </a:lnTo>
                  <a:lnTo>
                    <a:pt x="53" y="18"/>
                  </a:lnTo>
                  <a:lnTo>
                    <a:pt x="59" y="30"/>
                  </a:lnTo>
                  <a:lnTo>
                    <a:pt x="65" y="42"/>
                  </a:lnTo>
                  <a:lnTo>
                    <a:pt x="71" y="54"/>
                  </a:lnTo>
                  <a:lnTo>
                    <a:pt x="71" y="60"/>
                  </a:lnTo>
                  <a:lnTo>
                    <a:pt x="59" y="54"/>
                  </a:lnTo>
                  <a:lnTo>
                    <a:pt x="47" y="42"/>
                  </a:lnTo>
                  <a:lnTo>
                    <a:pt x="23" y="30"/>
                  </a:lnTo>
                  <a:lnTo>
                    <a:pt x="23" y="36"/>
                  </a:lnTo>
                  <a:lnTo>
                    <a:pt x="18" y="42"/>
                  </a:lnTo>
                  <a:lnTo>
                    <a:pt x="12" y="48"/>
                  </a:lnTo>
                  <a:lnTo>
                    <a:pt x="6" y="48"/>
                  </a:lnTo>
                  <a:lnTo>
                    <a:pt x="6" y="48"/>
                  </a:lnTo>
                  <a:lnTo>
                    <a:pt x="6" y="36"/>
                  </a:lnTo>
                  <a:lnTo>
                    <a:pt x="0" y="18"/>
                  </a:lnTo>
                  <a:lnTo>
                    <a:pt x="0" y="18"/>
                  </a:lnTo>
                  <a:close/>
                </a:path>
              </a:pathLst>
            </a:custGeom>
            <a:solidFill>
              <a:schemeClr val="bg2"/>
            </a:solidFill>
            <a:ln w="9525">
              <a:noFill/>
              <a:round/>
              <a:headEnd/>
              <a:tailEnd/>
            </a:ln>
          </p:spPr>
          <p:txBody>
            <a:bodyPr/>
            <a:lstStyle/>
            <a:p>
              <a:pPr>
                <a:defRPr/>
              </a:pPr>
              <a:endParaRPr lang="en-US"/>
            </a:p>
          </p:txBody>
        </p:sp>
        <p:sp>
          <p:nvSpPr>
            <p:cNvPr id="220179" name="Freeform 19"/>
            <p:cNvSpPr>
              <a:spLocks/>
            </p:cNvSpPr>
            <p:nvPr/>
          </p:nvSpPr>
          <p:spPr bwMode="auto">
            <a:xfrm>
              <a:off x="855" y="3842"/>
              <a:ext cx="161" cy="164"/>
            </a:xfrm>
            <a:custGeom>
              <a:avLst/>
              <a:gdLst/>
              <a:ahLst/>
              <a:cxnLst>
                <a:cxn ang="0">
                  <a:pos x="30" y="0"/>
                </a:cxn>
                <a:cxn ang="0">
                  <a:pos x="48" y="6"/>
                </a:cxn>
                <a:cxn ang="0">
                  <a:pos x="72" y="6"/>
                </a:cxn>
                <a:cxn ang="0">
                  <a:pos x="114" y="12"/>
                </a:cxn>
                <a:cxn ang="0">
                  <a:pos x="96" y="54"/>
                </a:cxn>
                <a:cxn ang="0">
                  <a:pos x="96" y="60"/>
                </a:cxn>
                <a:cxn ang="0">
                  <a:pos x="102" y="72"/>
                </a:cxn>
                <a:cxn ang="0">
                  <a:pos x="108" y="84"/>
                </a:cxn>
                <a:cxn ang="0">
                  <a:pos x="120" y="96"/>
                </a:cxn>
                <a:cxn ang="0">
                  <a:pos x="143" y="114"/>
                </a:cxn>
                <a:cxn ang="0">
                  <a:pos x="155" y="138"/>
                </a:cxn>
                <a:cxn ang="0">
                  <a:pos x="161" y="156"/>
                </a:cxn>
                <a:cxn ang="0">
                  <a:pos x="161" y="162"/>
                </a:cxn>
                <a:cxn ang="0">
                  <a:pos x="96" y="102"/>
                </a:cxn>
                <a:cxn ang="0">
                  <a:pos x="30" y="54"/>
                </a:cxn>
                <a:cxn ang="0">
                  <a:pos x="0" y="0"/>
                </a:cxn>
                <a:cxn ang="0">
                  <a:pos x="30" y="0"/>
                </a:cxn>
                <a:cxn ang="0">
                  <a:pos x="30" y="0"/>
                </a:cxn>
              </a:cxnLst>
              <a:rect l="0" t="0" r="r" b="b"/>
              <a:pathLst>
                <a:path w="161" h="162">
                  <a:moveTo>
                    <a:pt x="30" y="0"/>
                  </a:moveTo>
                  <a:lnTo>
                    <a:pt x="48" y="6"/>
                  </a:lnTo>
                  <a:lnTo>
                    <a:pt x="72" y="6"/>
                  </a:lnTo>
                  <a:lnTo>
                    <a:pt x="114" y="12"/>
                  </a:lnTo>
                  <a:lnTo>
                    <a:pt x="96" y="54"/>
                  </a:lnTo>
                  <a:lnTo>
                    <a:pt x="96" y="60"/>
                  </a:lnTo>
                  <a:lnTo>
                    <a:pt x="102" y="72"/>
                  </a:lnTo>
                  <a:lnTo>
                    <a:pt x="108" y="84"/>
                  </a:lnTo>
                  <a:lnTo>
                    <a:pt x="120" y="96"/>
                  </a:lnTo>
                  <a:lnTo>
                    <a:pt x="143" y="114"/>
                  </a:lnTo>
                  <a:lnTo>
                    <a:pt x="155" y="138"/>
                  </a:lnTo>
                  <a:lnTo>
                    <a:pt x="161" y="156"/>
                  </a:lnTo>
                  <a:lnTo>
                    <a:pt x="161" y="162"/>
                  </a:lnTo>
                  <a:lnTo>
                    <a:pt x="96" y="102"/>
                  </a:lnTo>
                  <a:lnTo>
                    <a:pt x="30" y="54"/>
                  </a:lnTo>
                  <a:lnTo>
                    <a:pt x="0" y="0"/>
                  </a:lnTo>
                  <a:lnTo>
                    <a:pt x="30" y="0"/>
                  </a:lnTo>
                  <a:lnTo>
                    <a:pt x="30" y="0"/>
                  </a:lnTo>
                  <a:close/>
                </a:path>
              </a:pathLst>
            </a:custGeom>
            <a:solidFill>
              <a:schemeClr val="bg2"/>
            </a:solidFill>
            <a:ln w="9525">
              <a:noFill/>
              <a:round/>
              <a:headEnd/>
              <a:tailEnd/>
            </a:ln>
          </p:spPr>
          <p:txBody>
            <a:bodyPr/>
            <a:lstStyle/>
            <a:p>
              <a:pPr>
                <a:defRPr/>
              </a:pPr>
              <a:endParaRPr lang="en-US"/>
            </a:p>
          </p:txBody>
        </p:sp>
        <p:sp>
          <p:nvSpPr>
            <p:cNvPr id="220180" name="Freeform 20"/>
            <p:cNvSpPr>
              <a:spLocks/>
            </p:cNvSpPr>
            <p:nvPr/>
          </p:nvSpPr>
          <p:spPr bwMode="auto">
            <a:xfrm>
              <a:off x="706" y="3854"/>
              <a:ext cx="59" cy="61"/>
            </a:xfrm>
            <a:custGeom>
              <a:avLst/>
              <a:gdLst/>
              <a:ahLst/>
              <a:cxnLst>
                <a:cxn ang="0">
                  <a:pos x="59" y="6"/>
                </a:cxn>
                <a:cxn ang="0">
                  <a:pos x="41" y="30"/>
                </a:cxn>
                <a:cxn ang="0">
                  <a:pos x="41" y="36"/>
                </a:cxn>
                <a:cxn ang="0">
                  <a:pos x="47" y="42"/>
                </a:cxn>
                <a:cxn ang="0">
                  <a:pos x="53" y="54"/>
                </a:cxn>
                <a:cxn ang="0">
                  <a:pos x="53" y="60"/>
                </a:cxn>
                <a:cxn ang="0">
                  <a:pos x="47" y="54"/>
                </a:cxn>
                <a:cxn ang="0">
                  <a:pos x="35" y="48"/>
                </a:cxn>
                <a:cxn ang="0">
                  <a:pos x="23" y="36"/>
                </a:cxn>
                <a:cxn ang="0">
                  <a:pos x="17" y="30"/>
                </a:cxn>
                <a:cxn ang="0">
                  <a:pos x="0" y="0"/>
                </a:cxn>
                <a:cxn ang="0">
                  <a:pos x="59" y="6"/>
                </a:cxn>
                <a:cxn ang="0">
                  <a:pos x="59" y="6"/>
                </a:cxn>
              </a:cxnLst>
              <a:rect l="0" t="0" r="r" b="b"/>
              <a:pathLst>
                <a:path w="59" h="60">
                  <a:moveTo>
                    <a:pt x="59" y="6"/>
                  </a:moveTo>
                  <a:lnTo>
                    <a:pt x="41" y="30"/>
                  </a:lnTo>
                  <a:lnTo>
                    <a:pt x="41" y="36"/>
                  </a:lnTo>
                  <a:lnTo>
                    <a:pt x="47" y="42"/>
                  </a:lnTo>
                  <a:lnTo>
                    <a:pt x="53" y="54"/>
                  </a:lnTo>
                  <a:lnTo>
                    <a:pt x="53" y="60"/>
                  </a:lnTo>
                  <a:lnTo>
                    <a:pt x="47" y="54"/>
                  </a:lnTo>
                  <a:lnTo>
                    <a:pt x="35" y="48"/>
                  </a:lnTo>
                  <a:lnTo>
                    <a:pt x="23" y="36"/>
                  </a:lnTo>
                  <a:lnTo>
                    <a:pt x="17" y="30"/>
                  </a:lnTo>
                  <a:lnTo>
                    <a:pt x="0" y="0"/>
                  </a:lnTo>
                  <a:lnTo>
                    <a:pt x="59" y="6"/>
                  </a:lnTo>
                  <a:lnTo>
                    <a:pt x="59" y="6"/>
                  </a:lnTo>
                  <a:close/>
                </a:path>
              </a:pathLst>
            </a:custGeom>
            <a:solidFill>
              <a:schemeClr val="bg2"/>
            </a:solidFill>
            <a:ln w="9525">
              <a:noFill/>
              <a:round/>
              <a:headEnd/>
              <a:tailEnd/>
            </a:ln>
          </p:spPr>
          <p:txBody>
            <a:bodyPr/>
            <a:lstStyle/>
            <a:p>
              <a:pPr>
                <a:defRPr/>
              </a:pPr>
              <a:endParaRPr lang="en-US"/>
            </a:p>
          </p:txBody>
        </p:sp>
        <p:sp>
          <p:nvSpPr>
            <p:cNvPr id="220181" name="Freeform 21"/>
            <p:cNvSpPr>
              <a:spLocks/>
            </p:cNvSpPr>
            <p:nvPr/>
          </p:nvSpPr>
          <p:spPr bwMode="auto">
            <a:xfrm>
              <a:off x="395" y="3811"/>
              <a:ext cx="245" cy="207"/>
            </a:xfrm>
            <a:custGeom>
              <a:avLst/>
              <a:gdLst/>
              <a:ahLst/>
              <a:cxnLst>
                <a:cxn ang="0">
                  <a:pos x="233" y="36"/>
                </a:cxn>
                <a:cxn ang="0">
                  <a:pos x="245" y="42"/>
                </a:cxn>
                <a:cxn ang="0">
                  <a:pos x="209" y="84"/>
                </a:cxn>
                <a:cxn ang="0">
                  <a:pos x="143" y="132"/>
                </a:cxn>
                <a:cxn ang="0">
                  <a:pos x="167" y="156"/>
                </a:cxn>
                <a:cxn ang="0">
                  <a:pos x="179" y="204"/>
                </a:cxn>
                <a:cxn ang="0">
                  <a:pos x="77" y="132"/>
                </a:cxn>
                <a:cxn ang="0">
                  <a:pos x="47" y="84"/>
                </a:cxn>
                <a:cxn ang="0">
                  <a:pos x="89" y="66"/>
                </a:cxn>
                <a:cxn ang="0">
                  <a:pos x="59" y="36"/>
                </a:cxn>
                <a:cxn ang="0">
                  <a:pos x="0" y="12"/>
                </a:cxn>
                <a:cxn ang="0">
                  <a:pos x="0" y="0"/>
                </a:cxn>
                <a:cxn ang="0">
                  <a:pos x="6" y="0"/>
                </a:cxn>
                <a:cxn ang="0">
                  <a:pos x="12" y="0"/>
                </a:cxn>
                <a:cxn ang="0">
                  <a:pos x="47" y="6"/>
                </a:cxn>
                <a:cxn ang="0">
                  <a:pos x="77" y="6"/>
                </a:cxn>
                <a:cxn ang="0">
                  <a:pos x="83" y="6"/>
                </a:cxn>
                <a:cxn ang="0">
                  <a:pos x="89" y="6"/>
                </a:cxn>
                <a:cxn ang="0">
                  <a:pos x="101" y="12"/>
                </a:cxn>
                <a:cxn ang="0">
                  <a:pos x="125" y="12"/>
                </a:cxn>
                <a:cxn ang="0">
                  <a:pos x="143" y="18"/>
                </a:cxn>
                <a:cxn ang="0">
                  <a:pos x="149" y="18"/>
                </a:cxn>
                <a:cxn ang="0">
                  <a:pos x="149" y="18"/>
                </a:cxn>
                <a:cxn ang="0">
                  <a:pos x="203" y="24"/>
                </a:cxn>
                <a:cxn ang="0">
                  <a:pos x="233" y="36"/>
                </a:cxn>
                <a:cxn ang="0">
                  <a:pos x="233" y="36"/>
                </a:cxn>
              </a:cxnLst>
              <a:rect l="0" t="0" r="r" b="b"/>
              <a:pathLst>
                <a:path w="245" h="204">
                  <a:moveTo>
                    <a:pt x="233" y="36"/>
                  </a:moveTo>
                  <a:lnTo>
                    <a:pt x="245" y="42"/>
                  </a:lnTo>
                  <a:lnTo>
                    <a:pt x="209" y="84"/>
                  </a:lnTo>
                  <a:lnTo>
                    <a:pt x="143" y="132"/>
                  </a:lnTo>
                  <a:lnTo>
                    <a:pt x="167" y="156"/>
                  </a:lnTo>
                  <a:lnTo>
                    <a:pt x="179" y="204"/>
                  </a:lnTo>
                  <a:lnTo>
                    <a:pt x="77" y="132"/>
                  </a:lnTo>
                  <a:lnTo>
                    <a:pt x="47" y="84"/>
                  </a:lnTo>
                  <a:lnTo>
                    <a:pt x="89" y="66"/>
                  </a:lnTo>
                  <a:lnTo>
                    <a:pt x="59" y="36"/>
                  </a:lnTo>
                  <a:lnTo>
                    <a:pt x="0" y="12"/>
                  </a:lnTo>
                  <a:lnTo>
                    <a:pt x="0" y="0"/>
                  </a:lnTo>
                  <a:lnTo>
                    <a:pt x="6" y="0"/>
                  </a:lnTo>
                  <a:lnTo>
                    <a:pt x="12" y="0"/>
                  </a:lnTo>
                  <a:lnTo>
                    <a:pt x="47" y="6"/>
                  </a:lnTo>
                  <a:lnTo>
                    <a:pt x="77" y="6"/>
                  </a:lnTo>
                  <a:lnTo>
                    <a:pt x="83" y="6"/>
                  </a:lnTo>
                  <a:lnTo>
                    <a:pt x="89" y="6"/>
                  </a:lnTo>
                  <a:lnTo>
                    <a:pt x="101" y="12"/>
                  </a:lnTo>
                  <a:lnTo>
                    <a:pt x="125" y="12"/>
                  </a:lnTo>
                  <a:lnTo>
                    <a:pt x="143" y="18"/>
                  </a:lnTo>
                  <a:lnTo>
                    <a:pt x="149" y="18"/>
                  </a:lnTo>
                  <a:lnTo>
                    <a:pt x="149" y="18"/>
                  </a:lnTo>
                  <a:lnTo>
                    <a:pt x="203" y="24"/>
                  </a:lnTo>
                  <a:lnTo>
                    <a:pt x="233" y="36"/>
                  </a:lnTo>
                  <a:lnTo>
                    <a:pt x="233" y="36"/>
                  </a:lnTo>
                  <a:close/>
                </a:path>
              </a:pathLst>
            </a:custGeom>
            <a:solidFill>
              <a:schemeClr val="bg2"/>
            </a:solidFill>
            <a:ln w="9525">
              <a:noFill/>
              <a:round/>
              <a:headEnd/>
              <a:tailEnd/>
            </a:ln>
          </p:spPr>
          <p:txBody>
            <a:bodyPr/>
            <a:lstStyle/>
            <a:p>
              <a:pPr>
                <a:defRPr/>
              </a:pPr>
              <a:endParaRPr lang="en-US"/>
            </a:p>
          </p:txBody>
        </p:sp>
      </p:grpSp>
      <p:sp>
        <p:nvSpPr>
          <p:cNvPr id="220182" name="Rectangle 22"/>
          <p:cNvSpPr>
            <a:spLocks noGrp="1" noChangeArrowheads="1"/>
          </p:cNvSpPr>
          <p:nvPr>
            <p:ph type="title"/>
          </p:nvPr>
        </p:nvSpPr>
        <p:spPr bwMode="auto">
          <a:xfrm>
            <a:off x="457200" y="228600"/>
            <a:ext cx="8229600" cy="1143000"/>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bodyPr>
          <a:lstStyle/>
          <a:p>
            <a:pPr lvl="0"/>
            <a:r>
              <a:rPr lang="en-US" smtClean="0"/>
              <a:t>Click to edit Master title style</a:t>
            </a:r>
            <a:endParaRPr lang="en-IN" smtClean="0"/>
          </a:p>
        </p:txBody>
      </p:sp>
      <p:sp>
        <p:nvSpPr>
          <p:cNvPr id="21511" name="Rectangle 23"/>
          <p:cNvSpPr>
            <a:spLocks noGrp="1" noChangeArrowheads="1"/>
          </p:cNvSpPr>
          <p:nvPr>
            <p:ph type="body" idx="1"/>
          </p:nvPr>
        </p:nvSpPr>
        <p:spPr bwMode="auto">
          <a:xfrm>
            <a:off x="457200" y="1600200"/>
            <a:ext cx="8229600" cy="4495800"/>
          </a:xfrm>
          <a:prstGeom prst="rect">
            <a:avLst/>
          </a:prstGeom>
          <a:noFill/>
          <a:ln w="9525">
            <a:noFill/>
            <a:miter lim="800000"/>
            <a:headEnd/>
            <a:tailEnd/>
          </a:ln>
        </p:spPr>
        <p:txBody>
          <a:bodyPr vert="horz" wrap="square" lIns="91440" tIns="45720" rIns="91440" bIns="45720" numCol="1" anchor="t" anchorCtr="0" compatLnSpc="1">
            <a:prstTxWarp prst="textNoShape">
              <a:avLst/>
            </a:prstTxWarp>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IN" smtClean="0"/>
          </a:p>
        </p:txBody>
      </p:sp>
      <p:sp>
        <p:nvSpPr>
          <p:cNvPr id="220184" name="Rectangle 24"/>
          <p:cNvSpPr>
            <a:spLocks noGrp="1" noChangeArrowheads="1"/>
          </p:cNvSpPr>
          <p:nvPr>
            <p:ph type="dt" sz="half" idx="2"/>
          </p:nvPr>
        </p:nvSpPr>
        <p:spPr bwMode="auto">
          <a:xfrm>
            <a:off x="457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defRPr sz="1200">
                <a:effectLst>
                  <a:outerShdw blurRad="38100" dist="38100" dir="2700000" algn="tl">
                    <a:srgbClr val="000000"/>
                  </a:outerShdw>
                </a:effectLst>
                <a:latin typeface="+mn-lt"/>
              </a:defRPr>
            </a:lvl1pPr>
          </a:lstStyle>
          <a:p>
            <a:fld id="{1D8BD707-D9CF-40AE-B4C6-C98DA3205C09}" type="datetimeFigureOut">
              <a:rPr lang="en-US" smtClean="0"/>
              <a:pPr/>
              <a:t>14/06/2012</a:t>
            </a:fld>
            <a:endParaRPr lang="en-US"/>
          </a:p>
        </p:txBody>
      </p:sp>
      <p:sp>
        <p:nvSpPr>
          <p:cNvPr id="220185" name="Rectangle 25"/>
          <p:cNvSpPr>
            <a:spLocks noGrp="1" noChangeArrowheads="1"/>
          </p:cNvSpPr>
          <p:nvPr>
            <p:ph type="ftr" sz="quarter" idx="3"/>
          </p:nvPr>
        </p:nvSpPr>
        <p:spPr bwMode="auto">
          <a:xfrm>
            <a:off x="3124200" y="6248400"/>
            <a:ext cx="2895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ctr">
              <a:defRPr sz="1200">
                <a:effectLst>
                  <a:outerShdw blurRad="38100" dist="38100" dir="2700000" algn="tl">
                    <a:srgbClr val="000000"/>
                  </a:outerShdw>
                </a:effectLst>
                <a:latin typeface="+mn-lt"/>
              </a:defRPr>
            </a:lvl1pPr>
          </a:lstStyle>
          <a:p>
            <a:endParaRPr lang="en-US"/>
          </a:p>
        </p:txBody>
      </p:sp>
      <p:sp>
        <p:nvSpPr>
          <p:cNvPr id="220186" name="Rectangle 26"/>
          <p:cNvSpPr>
            <a:spLocks noGrp="1" noChangeArrowheads="1"/>
          </p:cNvSpPr>
          <p:nvPr>
            <p:ph type="sldNum" sz="quarter" idx="4"/>
          </p:nvPr>
        </p:nvSpPr>
        <p:spPr bwMode="auto">
          <a:xfrm>
            <a:off x="6553200" y="6248400"/>
            <a:ext cx="21336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a:defRPr sz="1200">
                <a:effectLst>
                  <a:outerShdw blurRad="38100" dist="38100" dir="2700000" algn="tl">
                    <a:srgbClr val="000000"/>
                  </a:outerShdw>
                </a:effectLst>
                <a:latin typeface="+mn-lt"/>
              </a:defRPr>
            </a:lvl1pPr>
          </a:lstStyle>
          <a:p>
            <a:fld id="{B6F15528-21DE-4FAA-801E-634DDDAF4B2B}" type="slidenum">
              <a:rPr lang="en-US" smtClean="0"/>
              <a:pPr/>
              <a:t>‹#›</a:t>
            </a:fld>
            <a:endParaRPr lang="en-US"/>
          </a:p>
        </p:txBody>
      </p:sp>
    </p:spTree>
  </p:cSld>
  <p:clrMap bg1="dk2" tx1="lt1" bg2="dk1" tx2="lt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 id="2147483682" r:id="rId8"/>
    <p:sldLayoutId id="2147483683" r:id="rId9"/>
    <p:sldLayoutId id="2147483684" r:id="rId10"/>
    <p:sldLayoutId id="2147483685" r:id="rId11"/>
  </p:sldLayoutIdLst>
  <p:transition>
    <p:dissolve/>
  </p:transition>
  <p:timing>
    <p:tnLst>
      <p:par>
        <p:cTn id="1" dur="indefinite" restart="never" nodeType="tmRoot"/>
      </p:par>
    </p:tnLst>
  </p:timing>
  <p:txStyles>
    <p:titleStyle>
      <a:lvl1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mj-lt"/>
          <a:ea typeface="+mj-ea"/>
          <a:cs typeface="+mj-cs"/>
        </a:defRPr>
      </a:lvl1pPr>
      <a:lvl2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2pPr>
      <a:lvl3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3pPr>
      <a:lvl4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4pPr>
      <a:lvl5pPr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5pPr>
      <a:lvl6pPr marL="4572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6pPr>
      <a:lvl7pPr marL="9144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7pPr>
      <a:lvl8pPr marL="13716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8pPr>
      <a:lvl9pPr marL="1828800" algn="ctr" rtl="0" eaLnBrk="1" fontAlgn="base" hangingPunct="1">
        <a:spcBef>
          <a:spcPct val="0"/>
        </a:spcBef>
        <a:spcAft>
          <a:spcPct val="0"/>
        </a:spcAft>
        <a:defRPr sz="4400">
          <a:solidFill>
            <a:schemeClr val="tx2"/>
          </a:solidFill>
          <a:effectLst>
            <a:outerShdw blurRad="38100" dist="38100" dir="2700000" algn="tl">
              <a:srgbClr val="000000"/>
            </a:outerShdw>
          </a:effectLst>
          <a:latin typeface="Arial" charset="0"/>
          <a:cs typeface="Arial" charset="0"/>
        </a:defRPr>
      </a:lvl9pPr>
    </p:titleStyle>
    <p:bodyStyle>
      <a:lvl1pPr marL="342900" indent="-342900" algn="l" rtl="0" eaLnBrk="1" fontAlgn="base" hangingPunct="1">
        <a:spcBef>
          <a:spcPct val="20000"/>
        </a:spcBef>
        <a:spcAft>
          <a:spcPct val="0"/>
        </a:spcAft>
        <a:buClr>
          <a:schemeClr val="tx2"/>
        </a:buClr>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cs typeface="+mn-cs"/>
        </a:defRPr>
      </a:lvl2pPr>
      <a:lvl3pPr marL="1143000" indent="-228600" algn="l" rtl="0" eaLnBrk="1" fontAlgn="base" hangingPunct="1">
        <a:spcBef>
          <a:spcPct val="20000"/>
        </a:spcBef>
        <a:spcAft>
          <a:spcPct val="0"/>
        </a:spcAft>
        <a:buClr>
          <a:schemeClr val="tx2"/>
        </a:buClr>
        <a:buChar char="•"/>
        <a:defRPr sz="2400">
          <a:solidFill>
            <a:schemeClr val="tx1"/>
          </a:solidFill>
          <a:latin typeface="+mn-lt"/>
          <a:cs typeface="+mn-cs"/>
        </a:defRPr>
      </a:lvl3pPr>
      <a:lvl4pPr marL="1600200" indent="-228600" algn="l" rtl="0" eaLnBrk="1" fontAlgn="base" hangingPunct="1">
        <a:spcBef>
          <a:spcPct val="20000"/>
        </a:spcBef>
        <a:spcAft>
          <a:spcPct val="0"/>
        </a:spcAft>
        <a:buChar char="–"/>
        <a:defRPr sz="2000">
          <a:solidFill>
            <a:schemeClr val="tx1"/>
          </a:solidFill>
          <a:latin typeface="+mn-lt"/>
          <a:cs typeface="+mn-cs"/>
        </a:defRPr>
      </a:lvl4pPr>
      <a:lvl5pPr marL="2057400" indent="-228600" algn="l" rtl="0" eaLnBrk="1" fontAlgn="base" hangingPunct="1">
        <a:spcBef>
          <a:spcPct val="20000"/>
        </a:spcBef>
        <a:spcAft>
          <a:spcPct val="0"/>
        </a:spcAft>
        <a:buClr>
          <a:schemeClr val="tx2"/>
        </a:buClr>
        <a:buChar char="•"/>
        <a:defRPr sz="2000">
          <a:solidFill>
            <a:schemeClr val="tx1"/>
          </a:solidFill>
          <a:latin typeface="+mn-lt"/>
          <a:cs typeface="+mn-cs"/>
        </a:defRPr>
      </a:lvl5pPr>
      <a:lvl6pPr marL="2514600" indent="-228600" algn="l" rtl="0" eaLnBrk="1" fontAlgn="base" hangingPunct="1">
        <a:spcBef>
          <a:spcPct val="20000"/>
        </a:spcBef>
        <a:spcAft>
          <a:spcPct val="0"/>
        </a:spcAft>
        <a:buClr>
          <a:schemeClr val="tx2"/>
        </a:buClr>
        <a:buChar char="•"/>
        <a:defRPr sz="2000">
          <a:solidFill>
            <a:schemeClr val="tx1"/>
          </a:solidFill>
          <a:latin typeface="+mn-lt"/>
          <a:cs typeface="+mn-cs"/>
        </a:defRPr>
      </a:lvl6pPr>
      <a:lvl7pPr marL="2971800" indent="-228600" algn="l" rtl="0" eaLnBrk="1" fontAlgn="base" hangingPunct="1">
        <a:spcBef>
          <a:spcPct val="20000"/>
        </a:spcBef>
        <a:spcAft>
          <a:spcPct val="0"/>
        </a:spcAft>
        <a:buClr>
          <a:schemeClr val="tx2"/>
        </a:buClr>
        <a:buChar char="•"/>
        <a:defRPr sz="2000">
          <a:solidFill>
            <a:schemeClr val="tx1"/>
          </a:solidFill>
          <a:latin typeface="+mn-lt"/>
          <a:cs typeface="+mn-cs"/>
        </a:defRPr>
      </a:lvl7pPr>
      <a:lvl8pPr marL="3429000" indent="-228600" algn="l" rtl="0" eaLnBrk="1" fontAlgn="base" hangingPunct="1">
        <a:spcBef>
          <a:spcPct val="20000"/>
        </a:spcBef>
        <a:spcAft>
          <a:spcPct val="0"/>
        </a:spcAft>
        <a:buClr>
          <a:schemeClr val="tx2"/>
        </a:buClr>
        <a:buChar char="•"/>
        <a:defRPr sz="2000">
          <a:solidFill>
            <a:schemeClr val="tx1"/>
          </a:solidFill>
          <a:latin typeface="+mn-lt"/>
          <a:cs typeface="+mn-cs"/>
        </a:defRPr>
      </a:lvl8pPr>
      <a:lvl9pPr marL="3886200" indent="-228600" algn="l" rtl="0" eaLnBrk="1" fontAlgn="base" hangingPunct="1">
        <a:spcBef>
          <a:spcPct val="20000"/>
        </a:spcBef>
        <a:spcAft>
          <a:spcPct val="0"/>
        </a:spcAft>
        <a:buClr>
          <a:schemeClr val="tx2"/>
        </a:buClr>
        <a:buChar char="•"/>
        <a:defRPr sz="2000">
          <a:solidFill>
            <a:schemeClr val="tx1"/>
          </a:solidFill>
          <a:latin typeface="+mn-lt"/>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gif"/><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2.emf"/><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sz="quarter"/>
          </p:nvPr>
        </p:nvSpPr>
        <p:spPr/>
        <p:txBody>
          <a:bodyPr/>
          <a:lstStyle/>
          <a:p>
            <a:r>
              <a:rPr lang="en-US" b="1" dirty="0" smtClean="0">
                <a:solidFill>
                  <a:schemeClr val="tx1">
                    <a:lumMod val="95000"/>
                  </a:schemeClr>
                </a:solidFill>
                <a:latin typeface="Agency FB" pitchFamily="34" charset="0"/>
              </a:rPr>
              <a:t>Universal Health Coverage</a:t>
            </a:r>
            <a:r>
              <a:rPr lang="en-US" dirty="0" smtClean="0">
                <a:solidFill>
                  <a:schemeClr val="tx1">
                    <a:lumMod val="95000"/>
                  </a:schemeClr>
                </a:solidFill>
                <a:latin typeface="Agency FB" pitchFamily="34" charset="0"/>
              </a:rPr>
              <a:t/>
            </a:r>
            <a:br>
              <a:rPr lang="en-US" dirty="0" smtClean="0">
                <a:solidFill>
                  <a:schemeClr val="tx1">
                    <a:lumMod val="95000"/>
                  </a:schemeClr>
                </a:solidFill>
                <a:latin typeface="Agency FB" pitchFamily="34" charset="0"/>
              </a:rPr>
            </a:br>
            <a:r>
              <a:rPr lang="en-US" sz="4000" dirty="0" smtClean="0">
                <a:solidFill>
                  <a:schemeClr val="tx1">
                    <a:lumMod val="95000"/>
                  </a:schemeClr>
                </a:solidFill>
                <a:latin typeface="Agency FB" pitchFamily="34" charset="0"/>
              </a:rPr>
              <a:t>Concept and Vision for India</a:t>
            </a:r>
            <a:endParaRPr lang="en-US" dirty="0">
              <a:solidFill>
                <a:schemeClr val="tx1">
                  <a:lumMod val="95000"/>
                </a:schemeClr>
              </a:solidFill>
              <a:latin typeface="Agency FB" pitchFamily="34" charset="0"/>
            </a:endParaRPr>
          </a:p>
        </p:txBody>
      </p:sp>
      <p:sp>
        <p:nvSpPr>
          <p:cNvPr id="3" name="Subtitle 2"/>
          <p:cNvSpPr>
            <a:spLocks noGrp="1"/>
          </p:cNvSpPr>
          <p:nvPr>
            <p:ph type="subTitle" sz="quarter" idx="1"/>
          </p:nvPr>
        </p:nvSpPr>
        <p:spPr/>
        <p:txBody>
          <a:bodyPr/>
          <a:lstStyle/>
          <a:p>
            <a:r>
              <a:rPr lang="en-US" dirty="0" smtClean="0"/>
              <a:t>Vikash Keshri </a:t>
            </a:r>
            <a:endParaRPr lang="en-US" dirty="0"/>
          </a:p>
        </p:txBody>
      </p:sp>
    </p:spTree>
  </p:cSld>
  <p:clrMapOvr>
    <a:masterClrMapping/>
  </p:clrMapOvr>
  <p:transition advClick="0"/>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077200" cy="762000"/>
          </a:xfrm>
        </p:spPr>
        <p:txBody>
          <a:bodyPr/>
          <a:lstStyle/>
          <a:p>
            <a:pPr algn="l"/>
            <a:r>
              <a:rPr lang="en-US" sz="3600" b="1" dirty="0" smtClean="0"/>
              <a:t>Contextualizing </a:t>
            </a:r>
            <a:r>
              <a:rPr lang="en-US" sz="3600" b="1" dirty="0" smtClean="0"/>
              <a:t>UHC in INDIA.</a:t>
            </a:r>
            <a:endParaRPr lang="en-US" sz="3600" b="1" dirty="0"/>
          </a:p>
        </p:txBody>
      </p:sp>
      <p:sp>
        <p:nvSpPr>
          <p:cNvPr id="3" name="Content Placeholder 2"/>
          <p:cNvSpPr>
            <a:spLocks noGrp="1"/>
          </p:cNvSpPr>
          <p:nvPr>
            <p:ph idx="1"/>
          </p:nvPr>
        </p:nvSpPr>
        <p:spPr>
          <a:xfrm>
            <a:off x="457200" y="1066800"/>
            <a:ext cx="8458200" cy="5410200"/>
          </a:xfrm>
        </p:spPr>
        <p:txBody>
          <a:bodyPr/>
          <a:lstStyle/>
          <a:p>
            <a:pPr>
              <a:lnSpc>
                <a:spcPct val="150000"/>
              </a:lnSpc>
            </a:pPr>
            <a:r>
              <a:rPr lang="en-US" sz="2400" dirty="0" smtClean="0"/>
              <a:t>Considerable Progress in Public Health.</a:t>
            </a:r>
          </a:p>
          <a:p>
            <a:pPr>
              <a:lnSpc>
                <a:spcPct val="150000"/>
              </a:lnSpc>
            </a:pPr>
            <a:r>
              <a:rPr lang="en-US" sz="2400" dirty="0" smtClean="0"/>
              <a:t>NRHM : Many states significant development.</a:t>
            </a:r>
          </a:p>
          <a:p>
            <a:pPr>
              <a:lnSpc>
                <a:spcPct val="150000"/>
              </a:lnSpc>
            </a:pPr>
            <a:r>
              <a:rPr lang="en-US" sz="2400" dirty="0" smtClean="0"/>
              <a:t>Progress not as desired.</a:t>
            </a:r>
          </a:p>
          <a:p>
            <a:pPr>
              <a:lnSpc>
                <a:spcPct val="150000"/>
              </a:lnSpc>
            </a:pPr>
            <a:r>
              <a:rPr lang="en-US" sz="2400" dirty="0" smtClean="0"/>
              <a:t>H</a:t>
            </a:r>
            <a:r>
              <a:rPr lang="en-US" sz="2400" dirty="0" smtClean="0"/>
              <a:t>ealth </a:t>
            </a:r>
            <a:r>
              <a:rPr lang="en-US" sz="2400" dirty="0" smtClean="0"/>
              <a:t>system:</a:t>
            </a:r>
          </a:p>
          <a:p>
            <a:pPr lvl="1">
              <a:lnSpc>
                <a:spcPct val="150000"/>
              </a:lnSpc>
            </a:pPr>
            <a:r>
              <a:rPr lang="en-US" sz="2400" dirty="0" smtClean="0"/>
              <a:t>Responsible for sluggish progress on key health indicators and outcomes. </a:t>
            </a:r>
          </a:p>
          <a:p>
            <a:pPr lvl="1">
              <a:lnSpc>
                <a:spcPct val="150000"/>
              </a:lnSpc>
            </a:pPr>
            <a:r>
              <a:rPr lang="en-US" sz="2400" dirty="0" smtClean="0"/>
              <a:t>Poor financing, governance and management.</a:t>
            </a:r>
          </a:p>
          <a:p>
            <a:pPr>
              <a:lnSpc>
                <a:spcPct val="150000"/>
              </a:lnSpc>
            </a:pPr>
            <a:r>
              <a:rPr lang="en-US" sz="2400" dirty="0" smtClean="0"/>
              <a:t>Health Financing: Several Forms exist but mostly OOP.</a:t>
            </a:r>
          </a:p>
          <a:p>
            <a:pPr>
              <a:lnSpc>
                <a:spcPct val="150000"/>
              </a:lnSpc>
            </a:pPr>
            <a:r>
              <a:rPr lang="en-US" sz="2400" dirty="0" smtClean="0"/>
              <a:t>Only 1/4</a:t>
            </a:r>
            <a:r>
              <a:rPr lang="en-US" sz="2400" baseline="30000" dirty="0" smtClean="0"/>
              <a:t>th</a:t>
            </a:r>
            <a:r>
              <a:rPr lang="en-US" sz="2400" dirty="0" smtClean="0"/>
              <a:t> population covered by some Insurance</a:t>
            </a:r>
            <a:r>
              <a:rPr lang="en-US" sz="2400" dirty="0" smtClean="0"/>
              <a:t>.</a:t>
            </a:r>
            <a:endParaRPr lang="en-US" sz="2400" dirty="0" smtClean="0"/>
          </a:p>
        </p:txBody>
      </p:sp>
    </p:spTree>
  </p:cSld>
  <p:clrMapOvr>
    <a:masterClrMapping/>
  </p:clrMapOvr>
  <p:transition>
    <p:dissolve/>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7200" y="457200"/>
            <a:ext cx="8229600" cy="5638800"/>
          </a:xfrm>
        </p:spPr>
        <p:txBody>
          <a:bodyPr/>
          <a:lstStyle/>
          <a:p>
            <a:r>
              <a:rPr lang="en-US" sz="2400" dirty="0" smtClean="0"/>
              <a:t>The current programmes not adequate for achieving UHC.</a:t>
            </a:r>
          </a:p>
          <a:p>
            <a:r>
              <a:rPr lang="en-US" sz="2400" dirty="0" smtClean="0"/>
              <a:t>Lack </a:t>
            </a:r>
            <a:r>
              <a:rPr lang="en-US" sz="2400" dirty="0" smtClean="0"/>
              <a:t>of efficient public system </a:t>
            </a:r>
            <a:r>
              <a:rPr lang="en-US" sz="2400" dirty="0" smtClean="0"/>
              <a:t>encourages Private system to flourish.</a:t>
            </a:r>
          </a:p>
          <a:p>
            <a:r>
              <a:rPr lang="en-US" sz="2400" dirty="0" smtClean="0"/>
              <a:t>Wide variations b/w states:</a:t>
            </a:r>
          </a:p>
          <a:p>
            <a:pPr lvl="1"/>
            <a:r>
              <a:rPr lang="en-US" sz="2400" dirty="0" smtClean="0"/>
              <a:t>Tamil Nadu and Kerala Model system</a:t>
            </a:r>
          </a:p>
          <a:p>
            <a:pPr lvl="1"/>
            <a:r>
              <a:rPr lang="en-US" sz="2400" dirty="0" smtClean="0"/>
              <a:t>EAG states</a:t>
            </a:r>
          </a:p>
          <a:p>
            <a:pPr lvl="1"/>
            <a:r>
              <a:rPr lang="en-US" sz="2400" dirty="0" smtClean="0"/>
              <a:t>Probability of dying within 1</a:t>
            </a:r>
            <a:r>
              <a:rPr lang="en-US" sz="2400" baseline="30000" dirty="0" smtClean="0"/>
              <a:t>st</a:t>
            </a:r>
            <a:r>
              <a:rPr lang="en-US" sz="2400" dirty="0" smtClean="0"/>
              <a:t> birthday 6 times more in M. P. compared to Kerala.</a:t>
            </a:r>
          </a:p>
          <a:p>
            <a:pPr lvl="1"/>
            <a:r>
              <a:rPr lang="en-US" sz="2400" dirty="0" smtClean="0"/>
              <a:t>Life expectancy in M. P. 56 compared to 74 in Kerala.</a:t>
            </a:r>
          </a:p>
          <a:p>
            <a:r>
              <a:rPr lang="en-US" sz="2400" dirty="0" smtClean="0"/>
              <a:t>UHC in India: Flexible approach for regions.</a:t>
            </a:r>
          </a:p>
          <a:p>
            <a:pPr lvl="1"/>
            <a:r>
              <a:rPr lang="en-US" sz="2400" dirty="0" smtClean="0"/>
              <a:t>Rural Vs. Urban: 43 % Malnutrition in rural Vs. 49% Obesity in urban children.</a:t>
            </a:r>
          </a:p>
          <a:p>
            <a:pPr lvl="1"/>
            <a:r>
              <a:rPr lang="en-US" sz="2400" dirty="0" smtClean="0"/>
              <a:t>42% of doctors in rural area has no formal training. </a:t>
            </a:r>
          </a:p>
        </p:txBody>
      </p:sp>
    </p:spTree>
  </p:cSld>
  <p:clrMapOvr>
    <a:masterClrMapping/>
  </p:clrMapOvr>
  <p:transition>
    <p:dissolve/>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411162"/>
          </a:xfrm>
        </p:spPr>
        <p:txBody>
          <a:bodyPr>
            <a:normAutofit fontScale="90000"/>
          </a:bodyPr>
          <a:lstStyle/>
          <a:p>
            <a:pPr algn="l"/>
            <a:r>
              <a:rPr lang="en-US" sz="3200" b="1" dirty="0" smtClean="0"/>
              <a:t>Guiding Principles:</a:t>
            </a:r>
            <a:endParaRPr lang="en-US" sz="3200" b="1" dirty="0"/>
          </a:p>
        </p:txBody>
      </p:sp>
      <p:sp>
        <p:nvSpPr>
          <p:cNvPr id="3" name="Content Placeholder 2"/>
          <p:cNvSpPr>
            <a:spLocks noGrp="1"/>
          </p:cNvSpPr>
          <p:nvPr>
            <p:ph idx="1"/>
          </p:nvPr>
        </p:nvSpPr>
        <p:spPr>
          <a:xfrm>
            <a:off x="457200" y="838200"/>
            <a:ext cx="8458200" cy="5638800"/>
          </a:xfrm>
        </p:spPr>
        <p:txBody>
          <a:bodyPr>
            <a:noAutofit/>
          </a:bodyPr>
          <a:lstStyle/>
          <a:p>
            <a:pPr marL="514350" indent="-514350" algn="just">
              <a:buFont typeface="+mj-lt"/>
              <a:buAutoNum type="arabicPeriod"/>
            </a:pPr>
            <a:r>
              <a:rPr lang="en-US" sz="2400" dirty="0"/>
              <a:t>Universality</a:t>
            </a:r>
            <a:r>
              <a:rPr lang="en-US" sz="2400" dirty="0" smtClean="0"/>
              <a:t>,</a:t>
            </a:r>
          </a:p>
          <a:p>
            <a:pPr marL="514350" indent="-514350" algn="just">
              <a:buFont typeface="+mj-lt"/>
              <a:buAutoNum type="arabicPeriod"/>
            </a:pPr>
            <a:r>
              <a:rPr lang="en-US" sz="2400" dirty="0" smtClean="0"/>
              <a:t>Equity</a:t>
            </a:r>
            <a:r>
              <a:rPr lang="en-US" sz="2400" dirty="0"/>
              <a:t>, </a:t>
            </a:r>
            <a:endParaRPr lang="en-US" sz="2400" dirty="0" smtClean="0"/>
          </a:p>
          <a:p>
            <a:pPr marL="914400" lvl="1" indent="-514350" algn="just">
              <a:buFont typeface="+mj-lt"/>
              <a:buAutoNum type="arabicPeriod"/>
            </a:pPr>
            <a:r>
              <a:rPr lang="en-US" sz="2400" dirty="0" smtClean="0"/>
              <a:t>Equity in access to services and benefits</a:t>
            </a:r>
            <a:r>
              <a:rPr lang="en-US" sz="2400" dirty="0" smtClean="0"/>
              <a:t>:</a:t>
            </a:r>
          </a:p>
          <a:p>
            <a:pPr marL="914400" lvl="1" indent="-514350" algn="just">
              <a:buFont typeface="+mj-lt"/>
              <a:buAutoNum type="arabicPeriod"/>
            </a:pPr>
            <a:r>
              <a:rPr lang="en-US" sz="2400" dirty="0" smtClean="0"/>
              <a:t>Equity ensured by special measures to ensure coverage of sections with special needs:</a:t>
            </a:r>
            <a:endParaRPr lang="en-US" sz="2400" dirty="0" smtClean="0"/>
          </a:p>
          <a:p>
            <a:pPr marL="514350" indent="-514350" algn="just">
              <a:buFont typeface="+mj-lt"/>
              <a:buAutoNum type="arabicPeriod"/>
            </a:pPr>
            <a:r>
              <a:rPr lang="en-US" sz="2400" dirty="0" smtClean="0"/>
              <a:t>Non-exclusion </a:t>
            </a:r>
            <a:r>
              <a:rPr lang="en-US" sz="2400" dirty="0"/>
              <a:t>and non-discrimination</a:t>
            </a:r>
            <a:r>
              <a:rPr lang="en-US" sz="2400" dirty="0" smtClean="0"/>
              <a:t>,</a:t>
            </a:r>
          </a:p>
          <a:p>
            <a:pPr marL="514350" indent="-514350" algn="just">
              <a:buFont typeface="+mj-lt"/>
              <a:buAutoNum type="arabicPeriod"/>
            </a:pPr>
            <a:r>
              <a:rPr lang="en-US" sz="2400" dirty="0" smtClean="0"/>
              <a:t>Comprehensive </a:t>
            </a:r>
            <a:r>
              <a:rPr lang="en-US" sz="2400" dirty="0"/>
              <a:t>care that is rational and of good quality</a:t>
            </a:r>
            <a:r>
              <a:rPr lang="en-US" sz="2400" dirty="0" smtClean="0"/>
              <a:t>,</a:t>
            </a:r>
          </a:p>
          <a:p>
            <a:pPr marL="514350" indent="-514350" algn="just">
              <a:buFont typeface="+mj-lt"/>
              <a:buAutoNum type="arabicPeriod"/>
            </a:pPr>
            <a:r>
              <a:rPr lang="en-US" sz="2400" dirty="0" smtClean="0"/>
              <a:t> </a:t>
            </a:r>
            <a:r>
              <a:rPr lang="en-US" sz="2400" dirty="0"/>
              <a:t>Financial protection, </a:t>
            </a:r>
            <a:endParaRPr lang="en-US" sz="2400" dirty="0" smtClean="0"/>
          </a:p>
          <a:p>
            <a:pPr marL="914400" lvl="1" indent="-514350" algn="just">
              <a:buFont typeface="+mj-lt"/>
              <a:buAutoNum type="arabicPeriod"/>
            </a:pPr>
            <a:r>
              <a:rPr lang="en-US" sz="2400" dirty="0" smtClean="0"/>
              <a:t>Equity in financing</a:t>
            </a:r>
            <a:r>
              <a:rPr lang="en-US" sz="2400" dirty="0" smtClean="0"/>
              <a:t>:</a:t>
            </a:r>
          </a:p>
          <a:p>
            <a:pPr marL="914400" lvl="1" indent="-514350" algn="just">
              <a:buFont typeface="+mj-lt"/>
              <a:buAutoNum type="arabicPeriod"/>
            </a:pPr>
            <a:r>
              <a:rPr lang="en-US" sz="2400" dirty="0" smtClean="0"/>
              <a:t>Cashless  Financing </a:t>
            </a:r>
            <a:endParaRPr lang="en-US" sz="2400" dirty="0" smtClean="0"/>
          </a:p>
          <a:p>
            <a:pPr marL="514350" indent="-514350" algn="just">
              <a:buFont typeface="+mj-lt"/>
              <a:buAutoNum type="arabicPeriod"/>
            </a:pPr>
            <a:r>
              <a:rPr lang="en-US" sz="2400" dirty="0" smtClean="0"/>
              <a:t>Protection </a:t>
            </a:r>
            <a:r>
              <a:rPr lang="en-US" sz="2400" dirty="0"/>
              <a:t>of patients' rights that guarantee appropriateness of care, </a:t>
            </a:r>
            <a:endParaRPr lang="en-US" sz="2400" dirty="0" smtClean="0"/>
          </a:p>
          <a:p>
            <a:pPr marL="514350" indent="-514350" algn="just">
              <a:buNone/>
            </a:pPr>
            <a:endParaRPr lang="en-US" sz="2400" dirty="0" smtClean="0"/>
          </a:p>
        </p:txBody>
      </p:sp>
    </p:spTree>
  </p:cSld>
  <p:clrMapOvr>
    <a:masterClrMapping/>
  </p:clrMapOvr>
  <p:transition>
    <p:dissolve/>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304800" y="457200"/>
            <a:ext cx="8382000" cy="5943600"/>
          </a:xfrm>
        </p:spPr>
        <p:txBody>
          <a:bodyPr/>
          <a:lstStyle/>
          <a:p>
            <a:pPr marL="514350" indent="-514350">
              <a:lnSpc>
                <a:spcPct val="150000"/>
              </a:lnSpc>
              <a:buNone/>
            </a:pPr>
            <a:r>
              <a:rPr lang="en-US" dirty="0" smtClean="0"/>
              <a:t>7. </a:t>
            </a:r>
            <a:r>
              <a:rPr lang="en-US" sz="2400" dirty="0" smtClean="0"/>
              <a:t>Patient choice</a:t>
            </a:r>
          </a:p>
          <a:p>
            <a:pPr marL="514350" indent="-514350">
              <a:lnSpc>
                <a:spcPct val="150000"/>
              </a:lnSpc>
              <a:buNone/>
            </a:pPr>
            <a:r>
              <a:rPr lang="en-US" sz="2400" dirty="0" smtClean="0"/>
              <a:t>8</a:t>
            </a:r>
            <a:r>
              <a:rPr lang="en-US" sz="2400" dirty="0" smtClean="0"/>
              <a:t>. Portability </a:t>
            </a:r>
            <a:r>
              <a:rPr lang="en-US" sz="2400" dirty="0" smtClean="0"/>
              <a:t>and continuity of care, </a:t>
            </a:r>
          </a:p>
          <a:p>
            <a:pPr marL="514350" indent="-514350">
              <a:lnSpc>
                <a:spcPct val="150000"/>
              </a:lnSpc>
              <a:buNone/>
            </a:pPr>
            <a:r>
              <a:rPr lang="en-US" sz="2400" dirty="0" smtClean="0"/>
              <a:t>9. Consolidated </a:t>
            </a:r>
            <a:r>
              <a:rPr lang="en-US" sz="2400" dirty="0" smtClean="0"/>
              <a:t>and strengthened public health provisioning, </a:t>
            </a:r>
          </a:p>
          <a:p>
            <a:pPr marL="514350" indent="-514350">
              <a:lnSpc>
                <a:spcPct val="150000"/>
              </a:lnSpc>
              <a:buNone/>
            </a:pPr>
            <a:r>
              <a:rPr lang="en-US" sz="2400" dirty="0" smtClean="0"/>
              <a:t>10. Accountability </a:t>
            </a:r>
            <a:r>
              <a:rPr lang="en-US" sz="2400" dirty="0" smtClean="0"/>
              <a:t>and transparency, </a:t>
            </a:r>
          </a:p>
          <a:p>
            <a:pPr marL="514350" indent="-514350">
              <a:lnSpc>
                <a:spcPct val="150000"/>
              </a:lnSpc>
              <a:buNone/>
            </a:pPr>
            <a:r>
              <a:rPr lang="en-US" sz="2400" dirty="0" smtClean="0"/>
              <a:t>11. Community </a:t>
            </a:r>
            <a:r>
              <a:rPr lang="en-US" sz="2400" dirty="0" smtClean="0"/>
              <a:t>participation and</a:t>
            </a:r>
          </a:p>
          <a:p>
            <a:pPr marL="514350" indent="-514350">
              <a:lnSpc>
                <a:spcPct val="150000"/>
              </a:lnSpc>
              <a:buNone/>
            </a:pPr>
            <a:r>
              <a:rPr lang="en-US" sz="2400" dirty="0" smtClean="0"/>
              <a:t>12. Putting </a:t>
            </a:r>
            <a:r>
              <a:rPr lang="en-US" sz="2400" dirty="0" smtClean="0"/>
              <a:t>health in People’s hands</a:t>
            </a:r>
            <a:r>
              <a:rPr lang="en-US" sz="2400" dirty="0" smtClean="0"/>
              <a:t>.</a:t>
            </a:r>
          </a:p>
          <a:p>
            <a:pPr>
              <a:buNone/>
            </a:pPr>
            <a:endParaRPr lang="en-US" sz="2400" b="1" dirty="0" smtClean="0">
              <a:solidFill>
                <a:srgbClr val="FFC000"/>
              </a:solidFill>
            </a:endParaRPr>
          </a:p>
          <a:p>
            <a:pPr>
              <a:buNone/>
            </a:pPr>
            <a:r>
              <a:rPr lang="en-US" sz="2400" b="1" dirty="0" smtClean="0">
                <a:solidFill>
                  <a:srgbClr val="FFC000"/>
                </a:solidFill>
              </a:rPr>
              <a:t>Two </a:t>
            </a:r>
            <a:r>
              <a:rPr lang="en-US" sz="2400" b="1" dirty="0" smtClean="0">
                <a:solidFill>
                  <a:srgbClr val="FFC000"/>
                </a:solidFill>
              </a:rPr>
              <a:t>critical factors to achieve and sustain UHC:</a:t>
            </a:r>
          </a:p>
          <a:p>
            <a:r>
              <a:rPr lang="en-US" sz="2400" dirty="0" smtClean="0"/>
              <a:t>Social determinants of health and</a:t>
            </a:r>
          </a:p>
          <a:p>
            <a:r>
              <a:rPr lang="en-US" sz="2400" dirty="0" smtClean="0"/>
              <a:t>Gender Issues</a:t>
            </a:r>
          </a:p>
          <a:p>
            <a:endParaRPr lang="en-US" sz="2400" dirty="0" smtClean="0"/>
          </a:p>
          <a:p>
            <a:endParaRPr lang="en-US" sz="2400" dirty="0" smtClean="0"/>
          </a:p>
          <a:p>
            <a:endParaRPr lang="en-US" dirty="0" smtClean="0"/>
          </a:p>
        </p:txBody>
      </p:sp>
    </p:spTree>
  </p:cSld>
  <p:clrMapOvr>
    <a:masterClrMapping/>
  </p:clrMapOvr>
  <p:transition>
    <p:dissolve/>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382000" cy="1295400"/>
          </a:xfrm>
        </p:spPr>
        <p:txBody>
          <a:bodyPr/>
          <a:lstStyle/>
          <a:p>
            <a:pPr algn="l"/>
            <a:r>
              <a:rPr lang="en-US" sz="2800" b="1" dirty="0" smtClean="0"/>
              <a:t>Envisioning the Future: Seeking Stability and Health Protection in the Midst </a:t>
            </a:r>
            <a:r>
              <a:rPr lang="en-US" sz="2800" b="1" dirty="0" smtClean="0"/>
              <a:t>of Multiple </a:t>
            </a:r>
            <a:r>
              <a:rPr lang="en-US" sz="2800" b="1" dirty="0" smtClean="0"/>
              <a:t>Transitions</a:t>
            </a:r>
            <a:endParaRPr lang="en-US" sz="2800" b="1" dirty="0"/>
          </a:p>
        </p:txBody>
      </p:sp>
      <p:sp>
        <p:nvSpPr>
          <p:cNvPr id="3" name="Content Placeholder 2"/>
          <p:cNvSpPr>
            <a:spLocks noGrp="1"/>
          </p:cNvSpPr>
          <p:nvPr>
            <p:ph idx="1"/>
          </p:nvPr>
        </p:nvSpPr>
        <p:spPr>
          <a:xfrm>
            <a:off x="457200" y="1600200"/>
            <a:ext cx="8382000" cy="4495800"/>
          </a:xfrm>
        </p:spPr>
        <p:txBody>
          <a:bodyPr/>
          <a:lstStyle/>
          <a:p>
            <a:r>
              <a:rPr lang="en-US" sz="2400" dirty="0" smtClean="0"/>
              <a:t> Demographic </a:t>
            </a:r>
            <a:r>
              <a:rPr lang="en-US" sz="2400" dirty="0" smtClean="0"/>
              <a:t>transition.</a:t>
            </a:r>
          </a:p>
          <a:p>
            <a:r>
              <a:rPr lang="en-US" sz="2400" dirty="0" smtClean="0"/>
              <a:t>Epidemiological </a:t>
            </a:r>
            <a:r>
              <a:rPr lang="en-US" sz="2400" dirty="0" smtClean="0"/>
              <a:t>and </a:t>
            </a:r>
            <a:r>
              <a:rPr lang="en-US" sz="2400" dirty="0" smtClean="0"/>
              <a:t>Nutritional Transitions.</a:t>
            </a:r>
          </a:p>
          <a:p>
            <a:r>
              <a:rPr lang="en-US" sz="2400" dirty="0" smtClean="0"/>
              <a:t>Managerial </a:t>
            </a:r>
            <a:r>
              <a:rPr lang="en-US" sz="2400" dirty="0" smtClean="0"/>
              <a:t>transitions</a:t>
            </a:r>
          </a:p>
          <a:p>
            <a:r>
              <a:rPr lang="en-US" sz="2400" dirty="0" smtClean="0"/>
              <a:t>Political </a:t>
            </a:r>
            <a:r>
              <a:rPr lang="en-US" sz="2400" dirty="0" smtClean="0"/>
              <a:t>transition</a:t>
            </a:r>
            <a:r>
              <a:rPr lang="en-US" sz="2400" dirty="0" smtClean="0"/>
              <a:t>.</a:t>
            </a:r>
          </a:p>
          <a:p>
            <a:r>
              <a:rPr lang="en-US" sz="2400" dirty="0" smtClean="0"/>
              <a:t>federal nature of India's </a:t>
            </a:r>
            <a:r>
              <a:rPr lang="en-US" sz="2400" dirty="0" smtClean="0"/>
              <a:t>polity</a:t>
            </a:r>
          </a:p>
          <a:p>
            <a:pPr>
              <a:buNone/>
            </a:pPr>
            <a:endParaRPr lang="en-US" sz="2400" dirty="0" smtClean="0"/>
          </a:p>
          <a:p>
            <a:pPr>
              <a:buNone/>
            </a:pPr>
            <a:r>
              <a:rPr lang="en-US" sz="2400" b="1" dirty="0" smtClean="0"/>
              <a:t>In conceptualizing </a:t>
            </a:r>
            <a:r>
              <a:rPr lang="en-US" sz="2400" b="1" dirty="0" smtClean="0"/>
              <a:t>a UHC system, a focus on India's future will be crucial </a:t>
            </a:r>
            <a:r>
              <a:rPr lang="en-US" sz="2400" b="1" dirty="0" smtClean="0"/>
              <a:t>to ensure </a:t>
            </a:r>
            <a:r>
              <a:rPr lang="en-US" sz="2400" b="1" dirty="0" smtClean="0"/>
              <a:t>the implemented system is able to exist in, make the best of and respond to the country's </a:t>
            </a:r>
            <a:r>
              <a:rPr lang="en-US" sz="2400" b="1" dirty="0" smtClean="0"/>
              <a:t>changing demographic</a:t>
            </a:r>
            <a:r>
              <a:rPr lang="en-US" sz="2400" b="1" dirty="0" smtClean="0"/>
              <a:t>, health, political and economic scenario.</a:t>
            </a:r>
            <a:endParaRPr lang="en-US" sz="2400" b="1" dirty="0" smtClean="0"/>
          </a:p>
          <a:p>
            <a:endParaRPr lang="en-US" sz="2400" dirty="0"/>
          </a:p>
        </p:txBody>
      </p:sp>
    </p:spTree>
  </p:cSld>
  <p:clrMapOvr>
    <a:masterClrMapping/>
  </p:clrMapOvr>
  <p:transition>
    <p:dissolve/>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b="1" dirty="0" smtClean="0"/>
              <a:t>Health Beyond Health Care: Addressing the Broader Determinants of Health</a:t>
            </a:r>
            <a:endParaRPr lang="en-US" sz="3200" b="1" dirty="0"/>
          </a:p>
        </p:txBody>
      </p:sp>
      <p:sp>
        <p:nvSpPr>
          <p:cNvPr id="3" name="Content Placeholder 2"/>
          <p:cNvSpPr>
            <a:spLocks noGrp="1"/>
          </p:cNvSpPr>
          <p:nvPr>
            <p:ph idx="1"/>
          </p:nvPr>
        </p:nvSpPr>
        <p:spPr/>
        <p:txBody>
          <a:bodyPr/>
          <a:lstStyle/>
          <a:p>
            <a:pPr>
              <a:buNone/>
            </a:pPr>
            <a:r>
              <a:rPr lang="en-US" sz="2800" b="1" dirty="0" smtClean="0"/>
              <a:t>Social Determinants of Health:</a:t>
            </a:r>
          </a:p>
          <a:p>
            <a:pPr>
              <a:buNone/>
            </a:pPr>
            <a:endParaRPr lang="en-US" sz="2800" b="1" dirty="0" smtClean="0"/>
          </a:p>
          <a:p>
            <a:pPr>
              <a:buNone/>
            </a:pPr>
            <a:r>
              <a:rPr lang="en-US" sz="2400" dirty="0" smtClean="0"/>
              <a:t>  “The </a:t>
            </a:r>
            <a:r>
              <a:rPr lang="en-US" sz="2400" dirty="0" smtClean="0"/>
              <a:t>conditions in which people are born, grow, live, work and age, including the </a:t>
            </a:r>
            <a:r>
              <a:rPr lang="en-US" sz="2400" dirty="0" smtClean="0"/>
              <a:t>health system“</a:t>
            </a:r>
          </a:p>
          <a:p>
            <a:pPr>
              <a:buNone/>
            </a:pPr>
            <a:r>
              <a:rPr lang="en-US" sz="2400" dirty="0" smtClean="0"/>
              <a:t> </a:t>
            </a:r>
            <a:r>
              <a:rPr lang="en-US" sz="2400" dirty="0" smtClean="0"/>
              <a:t>                                                           2008 Report, </a:t>
            </a:r>
            <a:r>
              <a:rPr lang="en-US" sz="2400" dirty="0" err="1" smtClean="0"/>
              <a:t>CSDH</a:t>
            </a:r>
            <a:r>
              <a:rPr lang="en-US" sz="2400" dirty="0" smtClean="0"/>
              <a:t>.</a:t>
            </a:r>
          </a:p>
          <a:p>
            <a:pPr>
              <a:buNone/>
            </a:pPr>
            <a:endParaRPr lang="en-US" sz="2800" b="1" dirty="0" smtClean="0"/>
          </a:p>
          <a:p>
            <a:pPr>
              <a:buNone/>
            </a:pPr>
            <a:r>
              <a:rPr lang="en-US" sz="2800" b="1" dirty="0" smtClean="0"/>
              <a:t>Gender </a:t>
            </a:r>
            <a:r>
              <a:rPr lang="en-US" sz="2800" b="1" dirty="0" smtClean="0"/>
              <a:t>as a Determinant of Health</a:t>
            </a:r>
            <a:endParaRPr lang="en-US" sz="2800" b="1" dirty="0"/>
          </a:p>
        </p:txBody>
      </p:sp>
    </p:spTree>
  </p:cSld>
  <p:clrMapOvr>
    <a:masterClrMapping/>
  </p:clrMapOvr>
  <p:transition>
    <p:dissolve/>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b="1" dirty="0" smtClean="0"/>
              <a:t>Positive Externalities of Health and Universal Health Coverage</a:t>
            </a:r>
            <a:endParaRPr lang="en-US" sz="3200" b="1" dirty="0"/>
          </a:p>
        </p:txBody>
      </p:sp>
      <p:sp>
        <p:nvSpPr>
          <p:cNvPr id="3" name="Content Placeholder 2"/>
          <p:cNvSpPr>
            <a:spLocks noGrp="1"/>
          </p:cNvSpPr>
          <p:nvPr>
            <p:ph idx="1"/>
          </p:nvPr>
        </p:nvSpPr>
        <p:spPr/>
        <p:txBody>
          <a:bodyPr/>
          <a:lstStyle/>
          <a:p>
            <a:r>
              <a:rPr lang="en-US" sz="2400" dirty="0" smtClean="0"/>
              <a:t>Benefits of  Improvement in Health of Population.</a:t>
            </a:r>
          </a:p>
          <a:p>
            <a:r>
              <a:rPr lang="en-US" sz="2400" dirty="0" smtClean="0"/>
              <a:t>Strengthened  Primary system reduce load on secondary and tertiary system: Economic Implications.</a:t>
            </a:r>
          </a:p>
          <a:p>
            <a:r>
              <a:rPr lang="en-US" sz="2400" dirty="0" smtClean="0"/>
              <a:t>Employment   Opportunity : To strengthen Health System.</a:t>
            </a:r>
          </a:p>
          <a:p>
            <a:pPr>
              <a:buNone/>
            </a:pPr>
            <a:endParaRPr lang="en-US" sz="2400" dirty="0" smtClean="0"/>
          </a:p>
          <a:p>
            <a:pPr>
              <a:buNone/>
            </a:pPr>
            <a:r>
              <a:rPr lang="en-US" sz="2400" b="1" dirty="0" smtClean="0"/>
              <a:t>Areas of Convergence and Consensus: for charting India’s Path to UHC</a:t>
            </a:r>
            <a:r>
              <a:rPr lang="en-US" sz="2400" b="1" dirty="0" smtClean="0"/>
              <a:t>:</a:t>
            </a:r>
          </a:p>
          <a:p>
            <a:pPr>
              <a:buNone/>
            </a:pPr>
            <a:r>
              <a:rPr lang="en-US" sz="2400" dirty="0" smtClean="0"/>
              <a:t>   Technical</a:t>
            </a:r>
            <a:r>
              <a:rPr lang="en-US" sz="2400" dirty="0" smtClean="0"/>
              <a:t>, managerial and political barriers</a:t>
            </a:r>
            <a:endParaRPr lang="en-US" sz="2400" dirty="0" smtClean="0"/>
          </a:p>
          <a:p>
            <a:pPr>
              <a:buNone/>
            </a:pPr>
            <a:r>
              <a:rPr lang="en-US" sz="2400" dirty="0" smtClean="0"/>
              <a:t/>
            </a:r>
            <a:br>
              <a:rPr lang="en-US" sz="2400" dirty="0" smtClean="0"/>
            </a:br>
            <a:endParaRPr lang="en-US" sz="2400" dirty="0" smtClean="0"/>
          </a:p>
          <a:p>
            <a:pPr>
              <a:buNone/>
            </a:pPr>
            <a:endParaRPr lang="en-US" sz="2400" b="1" dirty="0" smtClean="0"/>
          </a:p>
          <a:p>
            <a:pPr>
              <a:buNone/>
            </a:pPr>
            <a:endParaRPr lang="en-US" sz="2400" b="1" dirty="0"/>
          </a:p>
        </p:txBody>
      </p:sp>
    </p:spTree>
  </p:cSld>
  <p:clrMapOvr>
    <a:masterClrMapping/>
  </p:clrMapOvr>
  <p:transition>
    <p:dissolve/>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b="1" dirty="0" smtClean="0"/>
              <a:t>Conclusions:</a:t>
            </a:r>
            <a:endParaRPr lang="en-US" sz="3200" b="1" dirty="0"/>
          </a:p>
        </p:txBody>
      </p:sp>
      <p:sp>
        <p:nvSpPr>
          <p:cNvPr id="3" name="Content Placeholder 2"/>
          <p:cNvSpPr>
            <a:spLocks noGrp="1"/>
          </p:cNvSpPr>
          <p:nvPr>
            <p:ph idx="1"/>
          </p:nvPr>
        </p:nvSpPr>
        <p:spPr>
          <a:xfrm>
            <a:off x="457200" y="1143000"/>
            <a:ext cx="8382000" cy="5181600"/>
          </a:xfrm>
        </p:spPr>
        <p:txBody>
          <a:bodyPr/>
          <a:lstStyle/>
          <a:p>
            <a:r>
              <a:rPr lang="en-US" sz="2000" dirty="0" smtClean="0"/>
              <a:t>Constitutionally committed to improve  public health (Directive </a:t>
            </a:r>
            <a:r>
              <a:rPr lang="en-US" sz="2000" dirty="0" smtClean="0"/>
              <a:t>P</a:t>
            </a:r>
            <a:r>
              <a:rPr lang="en-US" sz="2000" dirty="0" smtClean="0"/>
              <a:t>rinciple 42).</a:t>
            </a:r>
          </a:p>
          <a:p>
            <a:r>
              <a:rPr lang="en-US" sz="2000" dirty="0" smtClean="0"/>
              <a:t>Several  supreme court judgments directs right  to health as extension of fundamental right.</a:t>
            </a:r>
          </a:p>
          <a:p>
            <a:r>
              <a:rPr lang="en-US" sz="2000" dirty="0" smtClean="0"/>
              <a:t>GOI  signatory to </a:t>
            </a:r>
            <a:r>
              <a:rPr lang="en-US" sz="2000" dirty="0" smtClean="0"/>
              <a:t>international conventions that obligate it to ensure the Right to Health</a:t>
            </a:r>
            <a:r>
              <a:rPr lang="en-US" sz="2000" dirty="0" smtClean="0"/>
              <a:t>.</a:t>
            </a:r>
          </a:p>
          <a:p>
            <a:r>
              <a:rPr lang="en-US" sz="2000" dirty="0" smtClean="0"/>
              <a:t>O</a:t>
            </a:r>
            <a:r>
              <a:rPr lang="en-US" sz="2000" dirty="0" smtClean="0"/>
              <a:t>rganizing </a:t>
            </a:r>
            <a:r>
              <a:rPr lang="en-US" sz="2000" dirty="0" smtClean="0"/>
              <a:t>and </a:t>
            </a:r>
            <a:r>
              <a:rPr lang="en-US" sz="2000" dirty="0" smtClean="0"/>
              <a:t>Operationalizing </a:t>
            </a:r>
            <a:r>
              <a:rPr lang="en-US" sz="2000" dirty="0" smtClean="0"/>
              <a:t>Universal Health Coverage </a:t>
            </a:r>
            <a:r>
              <a:rPr lang="en-US" sz="2000" dirty="0" smtClean="0"/>
              <a:t>in India </a:t>
            </a:r>
            <a:r>
              <a:rPr lang="en-US" sz="2000" dirty="0" smtClean="0"/>
              <a:t>is an urgent necessity</a:t>
            </a:r>
            <a:r>
              <a:rPr lang="en-US" sz="2000" dirty="0" smtClean="0"/>
              <a:t>.</a:t>
            </a:r>
          </a:p>
          <a:p>
            <a:r>
              <a:rPr lang="en-US" sz="2000" dirty="0" smtClean="0"/>
              <a:t>E</a:t>
            </a:r>
            <a:r>
              <a:rPr lang="en-US" sz="2000" dirty="0" smtClean="0"/>
              <a:t>vidence </a:t>
            </a:r>
            <a:r>
              <a:rPr lang="en-US" sz="2000" dirty="0" smtClean="0"/>
              <a:t>demonstrate that health </a:t>
            </a:r>
            <a:r>
              <a:rPr lang="en-US" sz="2000" dirty="0" smtClean="0"/>
              <a:t>care systems </a:t>
            </a:r>
            <a:r>
              <a:rPr lang="en-US" sz="2000" dirty="0" smtClean="0"/>
              <a:t>with universal coverage address economic </a:t>
            </a:r>
            <a:r>
              <a:rPr lang="en-US" sz="2000" dirty="0" smtClean="0"/>
              <a:t>inequality.</a:t>
            </a:r>
          </a:p>
          <a:p>
            <a:r>
              <a:rPr lang="en-US" sz="2000" dirty="0" smtClean="0"/>
              <a:t>This </a:t>
            </a:r>
            <a:r>
              <a:rPr lang="en-US" sz="2000" dirty="0" smtClean="0"/>
              <a:t>fundamental right that can be eventually </a:t>
            </a:r>
            <a:r>
              <a:rPr lang="en-US" sz="2000" dirty="0" smtClean="0"/>
              <a:t>achieved only </a:t>
            </a:r>
            <a:r>
              <a:rPr lang="en-US" sz="2000" dirty="0" smtClean="0"/>
              <a:t>by strengthening health services and addressing the social determinants of health, including </a:t>
            </a:r>
            <a:r>
              <a:rPr lang="en-US" sz="2000" dirty="0" smtClean="0"/>
              <a:t>food security </a:t>
            </a:r>
            <a:r>
              <a:rPr lang="en-US" sz="2000" dirty="0" smtClean="0"/>
              <a:t>and nutrition, water supply, sanitation and living conditions</a:t>
            </a:r>
          </a:p>
          <a:p>
            <a:endParaRPr lang="en-US" sz="2000" dirty="0"/>
          </a:p>
        </p:txBody>
      </p:sp>
    </p:spTree>
  </p:cSld>
  <p:clrMapOvr>
    <a:masterClrMapping/>
  </p:clrMapOvr>
  <p:transition>
    <p:dissolve/>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scene3d>
              <a:camera prst="orthographicFront"/>
              <a:lightRig rig="threePt" dir="t"/>
            </a:scene3d>
            <a:sp3d extrusionH="57150" contourW="12700">
              <a:bevelT w="38100" h="38100"/>
              <a:contourClr>
                <a:schemeClr val="accent3">
                  <a:lumMod val="20000"/>
                  <a:lumOff val="80000"/>
                </a:schemeClr>
              </a:contourClr>
            </a:sp3d>
          </a:bodyPr>
          <a:lstStyle/>
          <a:p>
            <a:pPr algn="ctr">
              <a:buNone/>
            </a:pPr>
            <a:endParaRPr lang="en-US" dirty="0" smtClean="0"/>
          </a:p>
          <a:p>
            <a:pPr algn="ctr">
              <a:buNone/>
            </a:pPr>
            <a:endParaRPr lang="en-US" dirty="0" smtClean="0"/>
          </a:p>
          <a:p>
            <a:pPr algn="ctr">
              <a:buNone/>
            </a:pPr>
            <a:endParaRPr lang="en-US" dirty="0" smtClean="0"/>
          </a:p>
          <a:p>
            <a:pPr algn="ctr">
              <a:buNone/>
            </a:pPr>
            <a:r>
              <a:rPr lang="en-US" sz="6000" b="1" dirty="0" smtClean="0"/>
              <a:t>THANKS</a:t>
            </a:r>
            <a:endParaRPr lang="en-US" sz="6000" b="1" dirty="0"/>
          </a:p>
        </p:txBody>
      </p:sp>
    </p:spTree>
  </p:cSld>
  <p:clrMapOvr>
    <a:masterClrMapping/>
  </p:clrMapOvr>
  <p:transition>
    <p:dissolv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8229600" cy="715962"/>
          </a:xfrm>
        </p:spPr>
        <p:txBody>
          <a:bodyPr>
            <a:normAutofit/>
          </a:bodyPr>
          <a:lstStyle/>
          <a:p>
            <a:pPr algn="l"/>
            <a:r>
              <a:rPr lang="en-US" sz="3600" dirty="0" smtClean="0"/>
              <a:t>UHC: What?</a:t>
            </a:r>
            <a:endParaRPr lang="en-US" sz="3600" dirty="0"/>
          </a:p>
        </p:txBody>
      </p:sp>
      <p:sp>
        <p:nvSpPr>
          <p:cNvPr id="3" name="Content Placeholder 2"/>
          <p:cNvSpPr>
            <a:spLocks noGrp="1"/>
          </p:cNvSpPr>
          <p:nvPr>
            <p:ph idx="1"/>
          </p:nvPr>
        </p:nvSpPr>
        <p:spPr>
          <a:xfrm>
            <a:off x="457200" y="1143000"/>
            <a:ext cx="8229600" cy="5562600"/>
          </a:xfrm>
        </p:spPr>
        <p:txBody>
          <a:bodyPr>
            <a:normAutofit fontScale="92500"/>
          </a:bodyPr>
          <a:lstStyle/>
          <a:p>
            <a:pPr>
              <a:buNone/>
            </a:pPr>
            <a:r>
              <a:rPr lang="en-US" sz="2400" dirty="0" smtClean="0"/>
              <a:t>     “</a:t>
            </a:r>
            <a:r>
              <a:rPr lang="en-US" sz="2400" dirty="0" smtClean="0">
                <a:latin typeface="Andalus" pitchFamily="18" charset="-78"/>
                <a:cs typeface="Andalus" pitchFamily="18" charset="-78"/>
              </a:rPr>
              <a:t>Ensuring that all people have access to needed Promotive, preventive, curative and rehabilitative health services, of sufficient quality to be effective, while also ensuring that the use of these services does not expose the user to financial hardship”. </a:t>
            </a:r>
          </a:p>
          <a:p>
            <a:pPr>
              <a:buNone/>
            </a:pPr>
            <a:r>
              <a:rPr lang="en-US" sz="2400" dirty="0" smtClean="0">
                <a:latin typeface="Andalus" pitchFamily="18" charset="-78"/>
                <a:cs typeface="Andalus" pitchFamily="18" charset="-78"/>
              </a:rPr>
              <a:t>                                          World Health Organization </a:t>
            </a:r>
          </a:p>
          <a:p>
            <a:pPr>
              <a:buNone/>
            </a:pPr>
            <a:r>
              <a:rPr lang="en-US" sz="2400" dirty="0" smtClean="0">
                <a:latin typeface="Andalus" pitchFamily="18" charset="-78"/>
                <a:cs typeface="Andalus" pitchFamily="18" charset="-78"/>
              </a:rPr>
              <a:t>    “ Ensuring equitable access for all Indian citizens, resident in any part of the country, regardless of income level, social status, gender, caste or religion, to affordable, accountable, appropriate health services of assured quality (Promotive, preventive, curative and rehabilitative) as well as public health services addressing the wider determinants of health delivered to individuals and populations, with the government being the guarantor and enabler, although not necessarily the only provider, of health and related services”.</a:t>
            </a:r>
          </a:p>
          <a:p>
            <a:pPr>
              <a:buNone/>
            </a:pPr>
            <a:r>
              <a:rPr lang="en-US" sz="2400" dirty="0" smtClean="0">
                <a:latin typeface="Andalus" pitchFamily="18" charset="-78"/>
                <a:cs typeface="Andalus" pitchFamily="18" charset="-78"/>
              </a:rPr>
              <a:t>                                                    HLEG on UHC, Planning Commission.</a:t>
            </a:r>
            <a:endParaRPr lang="en-US" sz="2400" dirty="0">
              <a:latin typeface="Andalus" pitchFamily="18" charset="-78"/>
              <a:cs typeface="Andalus" pitchFamily="18" charset="-78"/>
            </a:endParaRPr>
          </a:p>
        </p:txBody>
      </p:sp>
    </p:spTree>
  </p:cSld>
  <p:clrMapOvr>
    <a:masterClrMapping/>
  </p:clrMapOvr>
  <p:transition>
    <p:dissolve/>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924800" cy="762000"/>
          </a:xfrm>
        </p:spPr>
        <p:txBody>
          <a:bodyPr/>
          <a:lstStyle/>
          <a:p>
            <a:pPr algn="l"/>
            <a:r>
              <a:rPr lang="en-US" sz="3200" b="1" dirty="0" smtClean="0"/>
              <a:t>Historical Perspectives:</a:t>
            </a:r>
            <a:endParaRPr lang="en-US" sz="3200" b="1" dirty="0"/>
          </a:p>
        </p:txBody>
      </p:sp>
      <p:sp>
        <p:nvSpPr>
          <p:cNvPr id="3" name="Content Placeholder 2"/>
          <p:cNvSpPr>
            <a:spLocks noGrp="1"/>
          </p:cNvSpPr>
          <p:nvPr>
            <p:ph idx="1"/>
          </p:nvPr>
        </p:nvSpPr>
        <p:spPr>
          <a:xfrm>
            <a:off x="381000" y="1143000"/>
            <a:ext cx="8534400" cy="5486400"/>
          </a:xfrm>
        </p:spPr>
        <p:txBody>
          <a:bodyPr/>
          <a:lstStyle/>
          <a:p>
            <a:r>
              <a:rPr lang="en-US" sz="2000" dirty="0" smtClean="0"/>
              <a:t>1883 Health Insurance Bill, Germany became the first country to make nationwide health insurance mandatory</a:t>
            </a:r>
          </a:p>
          <a:p>
            <a:r>
              <a:rPr lang="en-US" sz="2000" dirty="0" smtClean="0"/>
              <a:t>In U. K. </a:t>
            </a:r>
            <a:r>
              <a:rPr lang="en-US" sz="2000" dirty="0" smtClean="0"/>
              <a:t>E</a:t>
            </a:r>
            <a:r>
              <a:rPr lang="en-US" sz="2000" dirty="0" smtClean="0"/>
              <a:t>nactment </a:t>
            </a:r>
            <a:r>
              <a:rPr lang="en-US" sz="2000" dirty="0" smtClean="0"/>
              <a:t>of the National Insurance Act </a:t>
            </a:r>
            <a:r>
              <a:rPr lang="en-US" sz="2000" dirty="0" smtClean="0"/>
              <a:t>in 1911 and </a:t>
            </a:r>
            <a:r>
              <a:rPr lang="en-US" sz="2000" dirty="0" smtClean="0"/>
              <a:t>the </a:t>
            </a:r>
            <a:r>
              <a:rPr lang="en-US" sz="2000" dirty="0" smtClean="0"/>
              <a:t>National Health </a:t>
            </a:r>
            <a:r>
              <a:rPr lang="en-US" sz="2000" dirty="0" smtClean="0"/>
              <a:t>Service (</a:t>
            </a:r>
            <a:r>
              <a:rPr lang="en-US" sz="2000" dirty="0" err="1" smtClean="0"/>
              <a:t>NHS</a:t>
            </a:r>
            <a:r>
              <a:rPr lang="en-US" sz="2000" dirty="0" smtClean="0"/>
              <a:t>) in </a:t>
            </a:r>
            <a:r>
              <a:rPr lang="en-US" sz="2000" dirty="0" smtClean="0"/>
              <a:t>1948. which </a:t>
            </a:r>
            <a:r>
              <a:rPr lang="en-US" sz="2000" dirty="0" smtClean="0"/>
              <a:t>caters to all legal residents of Great </a:t>
            </a:r>
            <a:r>
              <a:rPr lang="en-US" sz="2000" dirty="0" smtClean="0"/>
              <a:t>Britain.</a:t>
            </a:r>
            <a:endParaRPr lang="en-US" sz="2000" dirty="0" smtClean="0"/>
          </a:p>
          <a:p>
            <a:r>
              <a:rPr lang="en-US" sz="2000" dirty="0" smtClean="0">
                <a:solidFill>
                  <a:schemeClr val="tx1"/>
                </a:solidFill>
                <a:latin typeface="+mn-lt"/>
                <a:ea typeface="+mn-ea"/>
                <a:cs typeface="+mn-cs"/>
              </a:rPr>
              <a:t>Article 25.1 of the 1948 Universal Declaration of Human Rights </a:t>
            </a:r>
            <a:r>
              <a:rPr lang="en-US" sz="2000" dirty="0" smtClean="0">
                <a:solidFill>
                  <a:schemeClr val="tx1"/>
                </a:solidFill>
                <a:latin typeface="+mn-lt"/>
                <a:ea typeface="+mn-ea"/>
                <a:cs typeface="+mn-cs"/>
              </a:rPr>
              <a:t>states</a:t>
            </a:r>
            <a:r>
              <a:rPr lang="en-US" sz="2000" dirty="0" smtClean="0"/>
              <a:t> </a:t>
            </a:r>
            <a:r>
              <a:rPr lang="en-US" sz="2000" dirty="0" smtClean="0"/>
              <a:t>right to health as an important fundamental right.</a:t>
            </a:r>
            <a:endParaRPr lang="en-US" sz="2000" dirty="0" smtClean="0">
              <a:solidFill>
                <a:schemeClr val="tx1"/>
              </a:solidFill>
              <a:latin typeface="+mn-lt"/>
              <a:ea typeface="+mn-ea"/>
              <a:cs typeface="+mn-cs"/>
            </a:endParaRPr>
          </a:p>
          <a:p>
            <a:r>
              <a:rPr lang="en-US" sz="2000" dirty="0" smtClean="0"/>
              <a:t>1966, </a:t>
            </a:r>
            <a:r>
              <a:rPr lang="en-US" sz="2000" dirty="0" smtClean="0"/>
              <a:t>T</a:t>
            </a:r>
            <a:r>
              <a:rPr lang="en-US" sz="2000" dirty="0" smtClean="0"/>
              <a:t>he </a:t>
            </a:r>
            <a:r>
              <a:rPr lang="en-US" sz="2000" dirty="0" smtClean="0"/>
              <a:t>International </a:t>
            </a:r>
            <a:r>
              <a:rPr lang="en-US" sz="2000" dirty="0" smtClean="0"/>
              <a:t>Convention on </a:t>
            </a:r>
            <a:r>
              <a:rPr lang="en-US" sz="2000" dirty="0" smtClean="0"/>
              <a:t>Economic, Social and Cultural Rights recognized "the right of everyone to the enjoyment of the highest attainable standard of physical and mental health.</a:t>
            </a:r>
          </a:p>
          <a:p>
            <a:r>
              <a:rPr lang="en-US" sz="2000" dirty="0" smtClean="0"/>
              <a:t>1978: Alma-Ata </a:t>
            </a:r>
            <a:r>
              <a:rPr lang="en-US" sz="2000" dirty="0" smtClean="0"/>
              <a:t>declaration </a:t>
            </a:r>
            <a:r>
              <a:rPr lang="en-US" sz="2000" dirty="0" smtClean="0"/>
              <a:t>&amp; the </a:t>
            </a:r>
            <a:r>
              <a:rPr lang="en-US" sz="2000" dirty="0" smtClean="0"/>
              <a:t>vision of "health for all.“</a:t>
            </a:r>
          </a:p>
          <a:p>
            <a:r>
              <a:rPr lang="en-US" sz="2000" dirty="0" smtClean="0"/>
              <a:t>World Health Assembly adopted the term 'Universal Health Coverage' in 2005,</a:t>
            </a:r>
            <a:endParaRPr lang="en-US" sz="2000" dirty="0"/>
          </a:p>
        </p:txBody>
      </p:sp>
    </p:spTree>
  </p:cSld>
  <p:clrMapOvr>
    <a:masterClrMapping/>
  </p:clrMapOvr>
  <p:transition>
    <p:dissolv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228600" y="838200"/>
            <a:ext cx="8686800" cy="6019800"/>
          </a:xfrm>
        </p:spPr>
        <p:txBody>
          <a:bodyPr/>
          <a:lstStyle/>
          <a:p>
            <a:r>
              <a:rPr lang="en-US" dirty="0" smtClean="0"/>
              <a:t>WHO Definition: Three objectives:</a:t>
            </a:r>
          </a:p>
          <a:p>
            <a:pPr lvl="1">
              <a:buFont typeface="Wingdings" pitchFamily="2" charset="2"/>
              <a:buChar char="Ø"/>
            </a:pPr>
            <a:r>
              <a:rPr lang="en-US" sz="2400" dirty="0" smtClean="0"/>
              <a:t> </a:t>
            </a:r>
            <a:r>
              <a:rPr lang="en-US" sz="2400" dirty="0" smtClean="0"/>
              <a:t>Equity </a:t>
            </a:r>
            <a:r>
              <a:rPr lang="en-US" sz="2400" dirty="0" smtClean="0"/>
              <a:t>in access to health services. </a:t>
            </a:r>
          </a:p>
          <a:p>
            <a:pPr lvl="1">
              <a:buFont typeface="Wingdings" pitchFamily="2" charset="2"/>
              <a:buChar char="Ø"/>
            </a:pPr>
            <a:r>
              <a:rPr lang="en-US" sz="2400" dirty="0" smtClean="0"/>
              <a:t> Quality of health services.</a:t>
            </a:r>
          </a:p>
          <a:p>
            <a:pPr lvl="1">
              <a:buFont typeface="Wingdings" pitchFamily="2" charset="2"/>
              <a:buChar char="Ø"/>
            </a:pPr>
            <a:r>
              <a:rPr lang="en-US" sz="2400" dirty="0" smtClean="0"/>
              <a:t> Financial-risk protection. </a:t>
            </a:r>
            <a:endParaRPr lang="en-US" dirty="0" smtClean="0"/>
          </a:p>
          <a:p>
            <a:endParaRPr lang="en-US" dirty="0" smtClean="0"/>
          </a:p>
          <a:p>
            <a:r>
              <a:rPr lang="en-US" dirty="0" smtClean="0"/>
              <a:t>WHO: </a:t>
            </a:r>
          </a:p>
          <a:p>
            <a:pPr>
              <a:buNone/>
            </a:pPr>
            <a:r>
              <a:rPr lang="en-US" sz="2000" dirty="0" smtClean="0"/>
              <a:t> </a:t>
            </a:r>
            <a:r>
              <a:rPr lang="en-US" sz="2000" dirty="0" smtClean="0"/>
              <a:t>    </a:t>
            </a:r>
          </a:p>
          <a:p>
            <a:pPr>
              <a:buNone/>
            </a:pPr>
            <a:r>
              <a:rPr lang="en-US" sz="2000" dirty="0" smtClean="0"/>
              <a:t> </a:t>
            </a:r>
            <a:r>
              <a:rPr lang="en-US" sz="2000" dirty="0" smtClean="0"/>
              <a:t>    Constitution </a:t>
            </a:r>
            <a:r>
              <a:rPr lang="en-US" sz="2000" dirty="0" smtClean="0"/>
              <a:t>of 1948 Declaring health a fundamental human right and on the Health for All agenda set by the Alma-Ata declaration in 1978. Achieving the health Millennium Development Goals and the next wave of targets looking beyond 2015 will depend largely on how countries succeed in moving towards universal coverage</a:t>
            </a:r>
          </a:p>
        </p:txBody>
      </p:sp>
    </p:spTree>
  </p:cSld>
  <p:clrMapOvr>
    <a:masterClrMapping/>
  </p:clrMapOvr>
  <p:transition>
    <p:dissolve/>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7924800" cy="838200"/>
          </a:xfrm>
        </p:spPr>
        <p:txBody>
          <a:bodyPr/>
          <a:lstStyle/>
          <a:p>
            <a:pPr algn="l"/>
            <a:r>
              <a:rPr lang="en-US" sz="2800" b="1" dirty="0" smtClean="0"/>
              <a:t> Three Dimensions for UHC</a:t>
            </a:r>
            <a:endParaRPr lang="en-US" sz="2800" b="1" dirty="0"/>
          </a:p>
        </p:txBody>
      </p:sp>
      <p:pic>
        <p:nvPicPr>
          <p:cNvPr id="4" name="Content Placeholder 3" descr="Three dimensions to consider when moving towards universal coverage"/>
          <p:cNvPicPr>
            <a:picLocks noGrp="1"/>
          </p:cNvPicPr>
          <p:nvPr>
            <p:ph idx="1"/>
          </p:nvPr>
        </p:nvPicPr>
        <p:blipFill>
          <a:blip r:embed="rId3"/>
          <a:srcRect/>
          <a:stretch>
            <a:fillRect/>
          </a:stretch>
        </p:blipFill>
        <p:spPr bwMode="auto">
          <a:xfrm>
            <a:off x="762000" y="1371600"/>
            <a:ext cx="7696200" cy="43434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28600"/>
            <a:ext cx="8229600" cy="609600"/>
          </a:xfrm>
        </p:spPr>
        <p:txBody>
          <a:bodyPr/>
          <a:lstStyle/>
          <a:p>
            <a:pPr algn="l"/>
            <a:r>
              <a:rPr lang="en-US" sz="3200" b="1" dirty="0" smtClean="0"/>
              <a:t>10 Facts:</a:t>
            </a:r>
            <a:endParaRPr lang="en-US" sz="3200" b="1" dirty="0"/>
          </a:p>
        </p:txBody>
      </p:sp>
      <p:sp>
        <p:nvSpPr>
          <p:cNvPr id="3" name="Content Placeholder 2"/>
          <p:cNvSpPr>
            <a:spLocks noGrp="1"/>
          </p:cNvSpPr>
          <p:nvPr>
            <p:ph idx="1"/>
          </p:nvPr>
        </p:nvSpPr>
        <p:spPr>
          <a:xfrm>
            <a:off x="457200" y="838200"/>
            <a:ext cx="8458200" cy="5715000"/>
          </a:xfrm>
        </p:spPr>
        <p:txBody>
          <a:bodyPr/>
          <a:lstStyle/>
          <a:p>
            <a:pPr marL="457200" indent="-457200">
              <a:buFont typeface="+mj-lt"/>
              <a:buAutoNum type="arabicPeriod"/>
            </a:pPr>
            <a:r>
              <a:rPr lang="en-US" sz="2000" dirty="0" smtClean="0"/>
              <a:t>Universal coverage ensures that all people can use health services without financial hardship.</a:t>
            </a:r>
          </a:p>
          <a:p>
            <a:pPr marL="457200" indent="-457200">
              <a:buFont typeface="+mj-lt"/>
              <a:buAutoNum type="arabicPeriod"/>
            </a:pPr>
            <a:r>
              <a:rPr lang="en-US" sz="2000" dirty="0" smtClean="0"/>
              <a:t>All people should have access to the health services they need.</a:t>
            </a:r>
          </a:p>
          <a:p>
            <a:pPr marL="457200" indent="-457200">
              <a:buFont typeface="+mj-lt"/>
              <a:buAutoNum type="arabicPeriod"/>
            </a:pPr>
            <a:r>
              <a:rPr lang="en-US" sz="2000" dirty="0" smtClean="0"/>
              <a:t>Out-of-pocket payments push 100 million people into poverty every year.</a:t>
            </a:r>
          </a:p>
          <a:p>
            <a:pPr marL="457200" indent="-457200">
              <a:buFont typeface="+mj-lt"/>
              <a:buAutoNum type="arabicPeriod"/>
            </a:pPr>
            <a:r>
              <a:rPr lang="en-US" sz="2000" dirty="0" smtClean="0"/>
              <a:t>The most effective way to provide universal coverage is to share the costs across the population.</a:t>
            </a:r>
          </a:p>
          <a:p>
            <a:pPr marL="457200" indent="-457200">
              <a:buFont typeface="+mj-lt"/>
              <a:buAutoNum type="arabicPeriod"/>
            </a:pPr>
            <a:r>
              <a:rPr lang="en-US" sz="2000" dirty="0" smtClean="0"/>
              <a:t>All countries are continually seeking more funds for health care.</a:t>
            </a:r>
          </a:p>
          <a:p>
            <a:pPr marL="457200" indent="-457200">
              <a:buFont typeface="+mj-lt"/>
              <a:buAutoNum type="arabicPeriod"/>
            </a:pPr>
            <a:r>
              <a:rPr lang="en-US" sz="2000" dirty="0" smtClean="0"/>
              <a:t>In 2010, 79 countries devoted less than 10% of government expenditure to health.</a:t>
            </a:r>
          </a:p>
          <a:p>
            <a:pPr marL="457200" indent="-457200">
              <a:buFont typeface="+mj-lt"/>
              <a:buAutoNum type="arabicPeriod"/>
            </a:pPr>
            <a:r>
              <a:rPr lang="en-US" sz="2000" dirty="0" smtClean="0"/>
              <a:t>Countries are finding innovative ways to raise revenue for health.</a:t>
            </a:r>
          </a:p>
          <a:p>
            <a:pPr marL="457200" indent="-457200">
              <a:buFont typeface="+mj-lt"/>
              <a:buAutoNum type="arabicPeriod"/>
            </a:pPr>
            <a:r>
              <a:rPr lang="en-US" sz="2000" dirty="0" smtClean="0"/>
              <a:t>Only eight of the world’s 49 poorest countries have any chance of financing a set of basic services with their own domestic resources by 2015.</a:t>
            </a:r>
          </a:p>
          <a:p>
            <a:pPr marL="457200" indent="-457200">
              <a:buFont typeface="+mj-lt"/>
              <a:buAutoNum type="arabicPeriod"/>
            </a:pPr>
            <a:r>
              <a:rPr lang="en-US" sz="2000" dirty="0" smtClean="0"/>
              <a:t>Globally, 20–40% of resources spent on health are wasted.</a:t>
            </a:r>
          </a:p>
          <a:p>
            <a:pPr marL="457200" indent="-457200">
              <a:buFont typeface="+mj-lt"/>
              <a:buAutoNum type="arabicPeriod"/>
            </a:pPr>
            <a:r>
              <a:rPr lang="en-US" sz="2000" dirty="0" smtClean="0"/>
              <a:t>All countries can do more in order to move towards universal coverage</a:t>
            </a:r>
            <a:endParaRPr lang="en-US" sz="2000" dirty="0"/>
          </a:p>
        </p:txBody>
      </p:sp>
    </p:spTree>
  </p:cSld>
  <p:clrMapOvr>
    <a:masterClrMapping/>
  </p:clrMapOvr>
  <p:transition>
    <p:dissolve/>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pPr algn="l"/>
            <a:r>
              <a:rPr lang="en-US" sz="3200" b="1" dirty="0" smtClean="0"/>
              <a:t>Current Scenario: A Global Movement towards UHC</a:t>
            </a:r>
            <a:endParaRPr lang="en-US" sz="3200" b="1" dirty="0"/>
          </a:p>
        </p:txBody>
      </p:sp>
      <p:sp>
        <p:nvSpPr>
          <p:cNvPr id="3" name="Content Placeholder 2"/>
          <p:cNvSpPr>
            <a:spLocks noGrp="1"/>
          </p:cNvSpPr>
          <p:nvPr>
            <p:ph idx="1"/>
          </p:nvPr>
        </p:nvSpPr>
        <p:spPr/>
        <p:txBody>
          <a:bodyPr/>
          <a:lstStyle/>
          <a:p>
            <a:r>
              <a:rPr lang="en-US" sz="2400" dirty="0" smtClean="0"/>
              <a:t>50 countries have attained universal or near universal coverage</a:t>
            </a:r>
          </a:p>
          <a:p>
            <a:r>
              <a:rPr lang="en-US" sz="2400" dirty="0" smtClean="0"/>
              <a:t>Asia, Africa and the </a:t>
            </a:r>
            <a:r>
              <a:rPr lang="en-US" sz="2400" dirty="0" smtClean="0"/>
              <a:t>Middle East</a:t>
            </a:r>
            <a:r>
              <a:rPr lang="en-US" sz="2400" dirty="0" smtClean="0"/>
              <a:t>.</a:t>
            </a:r>
          </a:p>
          <a:p>
            <a:r>
              <a:rPr lang="en-US" sz="2400" dirty="0" smtClean="0"/>
              <a:t>2010 World Health Report builds upon the 2005 </a:t>
            </a:r>
            <a:r>
              <a:rPr lang="en-US" sz="2400" dirty="0" err="1" smtClean="0"/>
              <a:t>WHA</a:t>
            </a:r>
            <a:r>
              <a:rPr lang="en-US" sz="2400" dirty="0" smtClean="0"/>
              <a:t> recommendations:</a:t>
            </a:r>
          </a:p>
          <a:p>
            <a:pPr lvl="1">
              <a:buFont typeface="Wingdings" pitchFamily="2" charset="2"/>
              <a:buChar char="§"/>
            </a:pPr>
            <a:r>
              <a:rPr lang="en-US" sz="2400" dirty="0" smtClean="0"/>
              <a:t>H</a:t>
            </a:r>
            <a:r>
              <a:rPr lang="en-US" sz="2400" dirty="0" smtClean="0"/>
              <a:t>ighlights </a:t>
            </a:r>
            <a:r>
              <a:rPr lang="en-US" sz="2400" dirty="0" smtClean="0"/>
              <a:t>three basic requirements of universal health care: </a:t>
            </a:r>
          </a:p>
          <a:p>
            <a:pPr lvl="2">
              <a:buFont typeface="Wingdings" pitchFamily="2" charset="2"/>
              <a:buChar char="§"/>
            </a:pPr>
            <a:r>
              <a:rPr lang="en-US" dirty="0" smtClean="0"/>
              <a:t>R</a:t>
            </a:r>
            <a:r>
              <a:rPr lang="en-US" dirty="0" smtClean="0"/>
              <a:t>aising </a:t>
            </a:r>
            <a:r>
              <a:rPr lang="en-US" dirty="0" smtClean="0"/>
              <a:t>sufficient resources for health</a:t>
            </a:r>
          </a:p>
          <a:p>
            <a:pPr lvl="2">
              <a:buFont typeface="Wingdings" pitchFamily="2" charset="2"/>
              <a:buChar char="§"/>
            </a:pPr>
            <a:r>
              <a:rPr lang="en-US" dirty="0" smtClean="0"/>
              <a:t>R</a:t>
            </a:r>
            <a:r>
              <a:rPr lang="en-US" dirty="0" smtClean="0"/>
              <a:t>educing </a:t>
            </a:r>
            <a:r>
              <a:rPr lang="en-US" dirty="0" smtClean="0"/>
              <a:t>financial risks and barriers to care,</a:t>
            </a:r>
          </a:p>
          <a:p>
            <a:pPr lvl="2">
              <a:buFont typeface="Wingdings" pitchFamily="2" charset="2"/>
              <a:buChar char="§"/>
            </a:pPr>
            <a:r>
              <a:rPr lang="en-US" dirty="0" smtClean="0"/>
              <a:t>I</a:t>
            </a:r>
            <a:r>
              <a:rPr lang="en-US" dirty="0" smtClean="0"/>
              <a:t>ncreasing </a:t>
            </a:r>
            <a:r>
              <a:rPr lang="en-US" dirty="0" smtClean="0"/>
              <a:t>efficient use of resources</a:t>
            </a:r>
          </a:p>
          <a:p>
            <a:r>
              <a:rPr lang="en-US" sz="2400" dirty="0" smtClean="0"/>
              <a:t> </a:t>
            </a:r>
            <a:endParaRPr lang="en-US" sz="2400" dirty="0"/>
          </a:p>
        </p:txBody>
      </p:sp>
    </p:spTree>
  </p:cSld>
  <p:clrMapOvr>
    <a:masterClrMapping/>
  </p:clrMapOvr>
  <p:transition>
    <p:dissolve/>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304800"/>
            <a:ext cx="7848600" cy="914400"/>
          </a:xfrm>
        </p:spPr>
        <p:txBody>
          <a:bodyPr/>
          <a:lstStyle/>
          <a:p>
            <a:pPr algn="l"/>
            <a:r>
              <a:rPr lang="en-US" sz="3200" b="1" dirty="0" smtClean="0"/>
              <a:t>2010 World Health Report :</a:t>
            </a:r>
            <a:br>
              <a:rPr lang="en-US" sz="3200" b="1" dirty="0" smtClean="0"/>
            </a:br>
            <a:endParaRPr lang="en-US" sz="3200" b="1" dirty="0"/>
          </a:p>
        </p:txBody>
      </p:sp>
      <p:sp>
        <p:nvSpPr>
          <p:cNvPr id="3" name="Content Placeholder 2"/>
          <p:cNvSpPr>
            <a:spLocks noGrp="1"/>
          </p:cNvSpPr>
          <p:nvPr>
            <p:ph idx="1"/>
          </p:nvPr>
        </p:nvSpPr>
        <p:spPr>
          <a:xfrm>
            <a:off x="457200" y="1066800"/>
            <a:ext cx="8229600" cy="5029200"/>
          </a:xfrm>
        </p:spPr>
        <p:txBody>
          <a:bodyPr/>
          <a:lstStyle/>
          <a:p>
            <a:pPr>
              <a:buNone/>
            </a:pPr>
            <a:r>
              <a:rPr lang="en-US" sz="2400" b="1" dirty="0" smtClean="0"/>
              <a:t>Recommendations Cont……</a:t>
            </a:r>
          </a:p>
          <a:p>
            <a:pPr>
              <a:buNone/>
            </a:pPr>
            <a:endParaRPr lang="en-US" sz="2400" b="1" dirty="0" smtClean="0"/>
          </a:p>
          <a:p>
            <a:r>
              <a:rPr lang="en-US" sz="2400" dirty="0" smtClean="0"/>
              <a:t>To </a:t>
            </a:r>
            <a:r>
              <a:rPr lang="en-US" sz="2400" dirty="0" smtClean="0"/>
              <a:t>generate adequate funds, </a:t>
            </a:r>
            <a:endParaRPr lang="en-US" sz="2400" dirty="0" smtClean="0"/>
          </a:p>
          <a:p>
            <a:pPr lvl="1"/>
            <a:r>
              <a:rPr lang="en-US" sz="2000" dirty="0" smtClean="0"/>
              <a:t>Spurs high-income countries to "honour their commitments" to international aid </a:t>
            </a:r>
            <a:r>
              <a:rPr lang="en-US" sz="2000" dirty="0" smtClean="0"/>
              <a:t>.</a:t>
            </a:r>
            <a:endParaRPr lang="en-US" sz="2000" dirty="0" smtClean="0"/>
          </a:p>
          <a:p>
            <a:pPr lvl="1"/>
            <a:r>
              <a:rPr lang="en-US" sz="2000" dirty="0" smtClean="0"/>
              <a:t>low-income countries "increase the efficiency of revenue collection, reprioritize government budgets, [and introduce] innovative financing" to increase domestically available funds.</a:t>
            </a:r>
          </a:p>
          <a:p>
            <a:pPr lvl="1"/>
            <a:r>
              <a:rPr lang="en-US" sz="2000" dirty="0" smtClean="0"/>
              <a:t>financing that makes health care accessible to </a:t>
            </a:r>
            <a:r>
              <a:rPr lang="en-US" sz="2000" dirty="0" smtClean="0"/>
              <a:t>all</a:t>
            </a:r>
            <a:r>
              <a:rPr lang="en-US" sz="2000" dirty="0" smtClean="0"/>
              <a:t>.</a:t>
            </a:r>
          </a:p>
          <a:p>
            <a:endParaRPr lang="en-US" sz="2400" dirty="0" smtClean="0"/>
          </a:p>
          <a:p>
            <a:r>
              <a:rPr lang="en-US" sz="2400" dirty="0" smtClean="0"/>
              <a:t>Subsidy to </a:t>
            </a:r>
            <a:r>
              <a:rPr lang="en-US" sz="2400" dirty="0" smtClean="0"/>
              <a:t>Poor.</a:t>
            </a:r>
            <a:endParaRPr lang="en-US" sz="2400" dirty="0" smtClean="0"/>
          </a:p>
          <a:p>
            <a:r>
              <a:rPr lang="en-US" sz="2400" dirty="0" smtClean="0"/>
              <a:t>Compulsory </a:t>
            </a:r>
            <a:r>
              <a:rPr lang="en-US" sz="2400" dirty="0" smtClean="0"/>
              <a:t>contribution Alternative </a:t>
            </a:r>
            <a:r>
              <a:rPr lang="en-US" sz="2400" dirty="0" smtClean="0"/>
              <a:t>to free for </a:t>
            </a:r>
            <a:r>
              <a:rPr lang="en-US" sz="2400" dirty="0" smtClean="0"/>
              <a:t>service.</a:t>
            </a:r>
            <a:endParaRPr lang="en-US" sz="2400" dirty="0" smtClean="0"/>
          </a:p>
          <a:p>
            <a:endParaRPr lang="en-US" sz="2400" dirty="0" smtClean="0"/>
          </a:p>
          <a:p>
            <a:endParaRPr lang="en-US" sz="2400" dirty="0"/>
          </a:p>
        </p:txBody>
      </p:sp>
    </p:spTree>
  </p:cSld>
  <p:clrMapOvr>
    <a:masterClrMapping/>
  </p:clrMapOvr>
  <p:transition>
    <p:dissolve/>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274638"/>
            <a:ext cx="7315200" cy="639762"/>
          </a:xfrm>
        </p:spPr>
        <p:txBody>
          <a:bodyPr>
            <a:normAutofit/>
          </a:bodyPr>
          <a:lstStyle/>
          <a:p>
            <a:pPr algn="l"/>
            <a:r>
              <a:rPr lang="en-US" sz="3200" b="1" dirty="0" smtClean="0"/>
              <a:t>Vision for </a:t>
            </a:r>
            <a:r>
              <a:rPr lang="en-US" sz="3200" b="1" dirty="0" smtClean="0"/>
              <a:t>UHC: HLEG</a:t>
            </a:r>
            <a:endParaRPr lang="en-US" sz="3200" b="1" dirty="0"/>
          </a:p>
        </p:txBody>
      </p:sp>
      <p:pic>
        <p:nvPicPr>
          <p:cNvPr id="4" name="Content Placeholder 3"/>
          <p:cNvPicPr>
            <a:picLocks noGrp="1"/>
          </p:cNvPicPr>
          <p:nvPr>
            <p:ph idx="1"/>
          </p:nvPr>
        </p:nvPicPr>
        <p:blipFill>
          <a:blip r:embed="rId3"/>
          <a:srcRect/>
          <a:stretch>
            <a:fillRect/>
          </a:stretch>
        </p:blipFill>
        <p:spPr bwMode="auto">
          <a:xfrm>
            <a:off x="228601" y="1066800"/>
            <a:ext cx="8458200" cy="4572000"/>
          </a:xfrm>
          <a:prstGeom prst="rect">
            <a:avLst/>
          </a:prstGeom>
          <a:noFill/>
          <a:ln w="9525">
            <a:noFill/>
            <a:miter lim="800000"/>
            <a:headEnd/>
            <a:tailEnd/>
          </a:ln>
        </p:spPr>
      </p:pic>
    </p:spTree>
  </p:cSld>
  <p:clrMapOvr>
    <a:masterClrMapping/>
  </p:clrMapOvr>
  <p:transition>
    <p:dissolve/>
  </p:transition>
  <p:timing>
    <p:tnLst>
      <p:par>
        <p:cTn id="1" dur="indefinite" restart="never" nodeType="tmRoot"/>
      </p:par>
    </p:tnLst>
  </p:timing>
</p:sld>
</file>

<file path=ppt/theme/theme1.xml><?xml version="1.0" encoding="utf-8"?>
<a:theme xmlns:a="http://schemas.openxmlformats.org/drawingml/2006/main" name="Mountain Top">
  <a:themeElements>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fontScheme name="Mountain Top">
      <a:majorFont>
        <a:latin typeface="Arial"/>
        <a:ea typeface=""/>
        <a:cs typeface="Arial"/>
      </a:majorFont>
      <a:minorFont>
        <a:latin typeface="Arial"/>
        <a:ea typeface=""/>
        <a:cs typeface="Arial"/>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raClrScheme>
      <a:clrScheme name="Mountain Top 1">
        <a:dk1>
          <a:srgbClr val="4C3A1C"/>
        </a:dk1>
        <a:lt1>
          <a:srgbClr val="FFFFFF"/>
        </a:lt1>
        <a:dk2>
          <a:srgbClr val="993300"/>
        </a:dk2>
        <a:lt2>
          <a:srgbClr val="CCAA00"/>
        </a:lt2>
        <a:accent1>
          <a:srgbClr val="FF3300"/>
        </a:accent1>
        <a:accent2>
          <a:srgbClr val="9E6600"/>
        </a:accent2>
        <a:accent3>
          <a:srgbClr val="CAADAA"/>
        </a:accent3>
        <a:accent4>
          <a:srgbClr val="DADADA"/>
        </a:accent4>
        <a:accent5>
          <a:srgbClr val="FFADAA"/>
        </a:accent5>
        <a:accent6>
          <a:srgbClr val="8F5C00"/>
        </a:accent6>
        <a:hlink>
          <a:srgbClr val="FFCC00"/>
        </a:hlink>
        <a:folHlink>
          <a:srgbClr val="F7DC97"/>
        </a:folHlink>
      </a:clrScheme>
      <a:clrMap bg1="dk2" tx1="lt1" bg2="dk1" tx2="lt2" accent1="accent1" accent2="accent2" accent3="accent3" accent4="accent4" accent5="accent5" accent6="accent6" hlink="hlink" folHlink="folHlink"/>
    </a:extraClrScheme>
    <a:extraClrScheme>
      <a:clrScheme name="Mountain Top 2">
        <a:dk1>
          <a:srgbClr val="3D0058"/>
        </a:dk1>
        <a:lt1>
          <a:srgbClr val="FFFFFF"/>
        </a:lt1>
        <a:dk2>
          <a:srgbClr val="9188B0"/>
        </a:dk2>
        <a:lt2>
          <a:srgbClr val="DDE0DC"/>
        </a:lt2>
        <a:accent1>
          <a:srgbClr val="FFCC00"/>
        </a:accent1>
        <a:accent2>
          <a:srgbClr val="4C3D78"/>
        </a:accent2>
        <a:accent3>
          <a:srgbClr val="C7C3D4"/>
        </a:accent3>
        <a:accent4>
          <a:srgbClr val="DADADA"/>
        </a:accent4>
        <a:accent5>
          <a:srgbClr val="FFE2AA"/>
        </a:accent5>
        <a:accent6>
          <a:srgbClr val="44366C"/>
        </a:accent6>
        <a:hlink>
          <a:srgbClr val="743D78"/>
        </a:hlink>
        <a:folHlink>
          <a:srgbClr val="CC9900"/>
        </a:folHlink>
      </a:clrScheme>
      <a:clrMap bg1="dk2" tx1="lt1" bg2="dk1" tx2="lt2" accent1="accent1" accent2="accent2" accent3="accent3" accent4="accent4" accent5="accent5" accent6="accent6" hlink="hlink" folHlink="folHlink"/>
    </a:extraClrScheme>
    <a:extraClrScheme>
      <a:clrScheme name="Mountain Top 3">
        <a:dk1>
          <a:srgbClr val="10104C"/>
        </a:dk1>
        <a:lt1>
          <a:srgbClr val="FFFFFF"/>
        </a:lt1>
        <a:dk2>
          <a:srgbClr val="003366"/>
        </a:dk2>
        <a:lt2>
          <a:srgbClr val="C6CCD4"/>
        </a:lt2>
        <a:accent1>
          <a:srgbClr val="33CCFF"/>
        </a:accent1>
        <a:accent2>
          <a:srgbClr val="5B5B8D"/>
        </a:accent2>
        <a:accent3>
          <a:srgbClr val="AAADB8"/>
        </a:accent3>
        <a:accent4>
          <a:srgbClr val="DADADA"/>
        </a:accent4>
        <a:accent5>
          <a:srgbClr val="ADE2FF"/>
        </a:accent5>
        <a:accent6>
          <a:srgbClr val="52527F"/>
        </a:accent6>
        <a:hlink>
          <a:srgbClr val="4529AB"/>
        </a:hlink>
        <a:folHlink>
          <a:srgbClr val="00CC99"/>
        </a:folHlink>
      </a:clrScheme>
      <a:clrMap bg1="dk2" tx1="lt1" bg2="dk1" tx2="lt2" accent1="accent1" accent2="accent2" accent3="accent3" accent4="accent4" accent5="accent5" accent6="accent6" hlink="hlink" folHlink="folHlink"/>
    </a:extraClrScheme>
    <a:extraClrScheme>
      <a:clrScheme name="Mountain Top 4">
        <a:dk1>
          <a:srgbClr val="B0C8CA"/>
        </a:dk1>
        <a:lt1>
          <a:srgbClr val="FFFFFF"/>
        </a:lt1>
        <a:dk2>
          <a:srgbClr val="000099"/>
        </a:dk2>
        <a:lt2>
          <a:srgbClr val="FFFFFF"/>
        </a:lt2>
        <a:accent1>
          <a:srgbClr val="89C4FF"/>
        </a:accent1>
        <a:accent2>
          <a:srgbClr val="00008C"/>
        </a:accent2>
        <a:accent3>
          <a:srgbClr val="AAAACA"/>
        </a:accent3>
        <a:accent4>
          <a:srgbClr val="DADADA"/>
        </a:accent4>
        <a:accent5>
          <a:srgbClr val="C4DEFF"/>
        </a:accent5>
        <a:accent6>
          <a:srgbClr val="00007E"/>
        </a:accent6>
        <a:hlink>
          <a:srgbClr val="6666FF"/>
        </a:hlink>
        <a:folHlink>
          <a:srgbClr val="C0C0C0"/>
        </a:folHlink>
      </a:clrScheme>
      <a:clrMap bg1="dk2" tx1="lt1" bg2="dk1" tx2="lt2" accent1="accent1" accent2="accent2" accent3="accent3" accent4="accent4" accent5="accent5" accent6="accent6" hlink="hlink" folHlink="folHlink"/>
    </a:extraClrScheme>
    <a:extraClrScheme>
      <a:clrScheme name="Mountain Top 5">
        <a:dk1>
          <a:srgbClr val="463416"/>
        </a:dk1>
        <a:lt1>
          <a:srgbClr val="FFFFFF"/>
        </a:lt1>
        <a:dk2>
          <a:srgbClr val="003399"/>
        </a:dk2>
        <a:lt2>
          <a:srgbClr val="E3E3FF"/>
        </a:lt2>
        <a:accent1>
          <a:srgbClr val="3399FF"/>
        </a:accent1>
        <a:accent2>
          <a:srgbClr val="33CCCC"/>
        </a:accent2>
        <a:accent3>
          <a:srgbClr val="AAADCA"/>
        </a:accent3>
        <a:accent4>
          <a:srgbClr val="DADADA"/>
        </a:accent4>
        <a:accent5>
          <a:srgbClr val="ADCAFF"/>
        </a:accent5>
        <a:accent6>
          <a:srgbClr val="2DB9B9"/>
        </a:accent6>
        <a:hlink>
          <a:srgbClr val="00FFCC"/>
        </a:hlink>
        <a:folHlink>
          <a:srgbClr val="808000"/>
        </a:folHlink>
      </a:clrScheme>
      <a:clrMap bg1="dk2" tx1="lt1" bg2="dk1" tx2="lt2" accent1="accent1" accent2="accent2" accent3="accent3" accent4="accent4" accent5="accent5" accent6="accent6" hlink="hlink" folHlink="folHlink"/>
    </a:extraClrScheme>
    <a:extraClrScheme>
      <a:clrScheme name="Mountain Top 6">
        <a:dk1>
          <a:srgbClr val="809296"/>
        </a:dk1>
        <a:lt1>
          <a:srgbClr val="FFFFFF"/>
        </a:lt1>
        <a:dk2>
          <a:srgbClr val="6699FF"/>
        </a:dk2>
        <a:lt2>
          <a:srgbClr val="B3EDFF"/>
        </a:lt2>
        <a:accent1>
          <a:srgbClr val="FF9933"/>
        </a:accent1>
        <a:accent2>
          <a:srgbClr val="FFAA99"/>
        </a:accent2>
        <a:accent3>
          <a:srgbClr val="B8CAFF"/>
        </a:accent3>
        <a:accent4>
          <a:srgbClr val="DADADA"/>
        </a:accent4>
        <a:accent5>
          <a:srgbClr val="FFCAAD"/>
        </a:accent5>
        <a:accent6>
          <a:srgbClr val="E79A8A"/>
        </a:accent6>
        <a:hlink>
          <a:srgbClr val="FFCFAB"/>
        </a:hlink>
        <a:folHlink>
          <a:srgbClr val="CC9900"/>
        </a:folHlink>
      </a:clrScheme>
      <a:clrMap bg1="dk2" tx1="lt1" bg2="dk1" tx2="lt2" accent1="accent1" accent2="accent2" accent3="accent3" accent4="accent4" accent5="accent5" accent6="accent6" hlink="hlink" folHlink="folHlink"/>
    </a:extraClrScheme>
    <a:extraClrScheme>
      <a:clrScheme name="Mountain Top 7">
        <a:dk1>
          <a:srgbClr val="006666"/>
        </a:dk1>
        <a:lt1>
          <a:srgbClr val="FFFFFF"/>
        </a:lt1>
        <a:dk2>
          <a:srgbClr val="85D1E3"/>
        </a:dk2>
        <a:lt2>
          <a:srgbClr val="CCFFFF"/>
        </a:lt2>
        <a:accent1>
          <a:srgbClr val="FFCC00"/>
        </a:accent1>
        <a:accent2>
          <a:srgbClr val="00CC99"/>
        </a:accent2>
        <a:accent3>
          <a:srgbClr val="C2E5EF"/>
        </a:accent3>
        <a:accent4>
          <a:srgbClr val="DADADA"/>
        </a:accent4>
        <a:accent5>
          <a:srgbClr val="FFE2AA"/>
        </a:accent5>
        <a:accent6>
          <a:srgbClr val="00B98A"/>
        </a:accent6>
        <a:hlink>
          <a:srgbClr val="0099FF"/>
        </a:hlink>
        <a:folHlink>
          <a:srgbClr val="6600CC"/>
        </a:folHlink>
      </a:clrScheme>
      <a:clrMap bg1="dk2" tx1="lt1" bg2="dk1" tx2="lt2" accent1="accent1" accent2="accent2" accent3="accent3" accent4="accent4" accent5="accent5" accent6="accent6" hlink="hlink" folHlink="folHlink"/>
    </a:extraClrScheme>
    <a:extraClrScheme>
      <a:clrScheme name="Mountain Top 8">
        <a:dk1>
          <a:srgbClr val="404B3D"/>
        </a:dk1>
        <a:lt1>
          <a:srgbClr val="FFFFFF"/>
        </a:lt1>
        <a:dk2>
          <a:srgbClr val="A7A491"/>
        </a:dk2>
        <a:lt2>
          <a:srgbClr val="CCD0CA"/>
        </a:lt2>
        <a:accent1>
          <a:srgbClr val="33CCCC"/>
        </a:accent1>
        <a:accent2>
          <a:srgbClr val="004E4C"/>
        </a:accent2>
        <a:accent3>
          <a:srgbClr val="D0CFC7"/>
        </a:accent3>
        <a:accent4>
          <a:srgbClr val="DADADA"/>
        </a:accent4>
        <a:accent5>
          <a:srgbClr val="ADE2E2"/>
        </a:accent5>
        <a:accent6>
          <a:srgbClr val="004644"/>
        </a:accent6>
        <a:hlink>
          <a:srgbClr val="477781"/>
        </a:hlink>
        <a:folHlink>
          <a:srgbClr val="85CC74"/>
        </a:folHlink>
      </a:clrScheme>
      <a:clrMap bg1="dk2" tx1="lt1" bg2="dk1" tx2="lt2" accent1="accent1" accent2="accent2" accent3="accent3" accent4="accent4" accent5="accent5" accent6="accent6" hlink="hlink" folHlink="folHlink"/>
    </a:extraClrScheme>
    <a:extraClrScheme>
      <a:clrScheme name="Mountain Top 9">
        <a:dk1>
          <a:srgbClr val="000000"/>
        </a:dk1>
        <a:lt1>
          <a:srgbClr val="FFFFFF"/>
        </a:lt1>
        <a:dk2>
          <a:srgbClr val="FFFFAF"/>
        </a:dk2>
        <a:lt2>
          <a:srgbClr val="676597"/>
        </a:lt2>
        <a:accent1>
          <a:srgbClr val="66CCFF"/>
        </a:accent1>
        <a:accent2>
          <a:srgbClr val="CCECFF"/>
        </a:accent2>
        <a:accent3>
          <a:srgbClr val="FFFFFF"/>
        </a:accent3>
        <a:accent4>
          <a:srgbClr val="000000"/>
        </a:accent4>
        <a:accent5>
          <a:srgbClr val="B8E2FF"/>
        </a:accent5>
        <a:accent6>
          <a:srgbClr val="B9D6E7"/>
        </a:accent6>
        <a:hlink>
          <a:srgbClr val="6600CC"/>
        </a:hlink>
        <a:folHlink>
          <a:srgbClr val="008080"/>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ipha 2010 - Copy</Template>
  <TotalTime>271</TotalTime>
  <Words>2033</Words>
  <Application>Microsoft Office PowerPoint</Application>
  <PresentationFormat>On-screen Show (4:3)</PresentationFormat>
  <Paragraphs>186</Paragraphs>
  <Slides>18</Slides>
  <Notes>17</Notes>
  <HiddenSlides>0</HiddenSlides>
  <MMClips>0</MMClips>
  <ScaleCrop>false</ScaleCrop>
  <HeadingPairs>
    <vt:vector size="4" baseType="variant">
      <vt:variant>
        <vt:lpstr>Theme</vt:lpstr>
      </vt:variant>
      <vt:variant>
        <vt:i4>1</vt:i4>
      </vt:variant>
      <vt:variant>
        <vt:lpstr>Slide Titles</vt:lpstr>
      </vt:variant>
      <vt:variant>
        <vt:i4>18</vt:i4>
      </vt:variant>
    </vt:vector>
  </HeadingPairs>
  <TitlesOfParts>
    <vt:vector size="19" baseType="lpstr">
      <vt:lpstr>Mountain Top</vt:lpstr>
      <vt:lpstr>Universal Health Coverage Concept and Vision for India</vt:lpstr>
      <vt:lpstr>UHC: What?</vt:lpstr>
      <vt:lpstr>Historical Perspectives:</vt:lpstr>
      <vt:lpstr>Slide 4</vt:lpstr>
      <vt:lpstr> Three Dimensions for UHC</vt:lpstr>
      <vt:lpstr>10 Facts:</vt:lpstr>
      <vt:lpstr>Current Scenario: A Global Movement towards UHC</vt:lpstr>
      <vt:lpstr>2010 World Health Report : </vt:lpstr>
      <vt:lpstr>Vision for UHC: HLEG</vt:lpstr>
      <vt:lpstr>Contextualizing UHC in INDIA.</vt:lpstr>
      <vt:lpstr>Slide 11</vt:lpstr>
      <vt:lpstr>Guiding Principles:</vt:lpstr>
      <vt:lpstr>Slide 13</vt:lpstr>
      <vt:lpstr>Envisioning the Future: Seeking Stability and Health Protection in the Midst of Multiple Transitions</vt:lpstr>
      <vt:lpstr>Health Beyond Health Care: Addressing the Broader Determinants of Health</vt:lpstr>
      <vt:lpstr>Positive Externalities of Health and Universal Health Coverage</vt:lpstr>
      <vt:lpstr>Conclusions:</vt:lpstr>
      <vt:lpstr>Slide 18</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Universal Health Coverage Concept and Vision for India</dc:title>
  <dc:creator>Vikash</dc:creator>
  <cp:lastModifiedBy>VIKAS</cp:lastModifiedBy>
  <cp:revision>7</cp:revision>
  <dcterms:created xsi:type="dcterms:W3CDTF">2006-08-16T00:00:00Z</dcterms:created>
  <dcterms:modified xsi:type="dcterms:W3CDTF">2012-06-14T08:13:16Z</dcterms:modified>
</cp:coreProperties>
</file>